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695" r:id="rId2"/>
    <p:sldId id="692" r:id="rId3"/>
    <p:sldId id="693" r:id="rId4"/>
    <p:sldId id="683" r:id="rId5"/>
    <p:sldId id="684" r:id="rId6"/>
    <p:sldId id="686" r:id="rId7"/>
    <p:sldId id="687" r:id="rId8"/>
    <p:sldId id="688" r:id="rId9"/>
    <p:sldId id="689" r:id="rId1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charset="0"/>
        <a:ea typeface="MS PGothic" charset="0"/>
        <a:cs typeface="MS PGothic" charset="0"/>
      </a:defRPr>
    </a:lvl1pPr>
    <a:lvl2pPr marL="457200" algn="l" rtl="0" fontAlgn="base">
      <a:spcBef>
        <a:spcPct val="0"/>
      </a:spcBef>
      <a:spcAft>
        <a:spcPct val="0"/>
      </a:spcAft>
      <a:defRPr sz="2400" kern="1200">
        <a:solidFill>
          <a:schemeClr val="tx1"/>
        </a:solidFill>
        <a:latin typeface="Times" charset="0"/>
        <a:ea typeface="MS PGothic" charset="0"/>
        <a:cs typeface="MS PGothic" charset="0"/>
      </a:defRPr>
    </a:lvl2pPr>
    <a:lvl3pPr marL="914400" algn="l" rtl="0" fontAlgn="base">
      <a:spcBef>
        <a:spcPct val="0"/>
      </a:spcBef>
      <a:spcAft>
        <a:spcPct val="0"/>
      </a:spcAft>
      <a:defRPr sz="2400" kern="1200">
        <a:solidFill>
          <a:schemeClr val="tx1"/>
        </a:solidFill>
        <a:latin typeface="Times" charset="0"/>
        <a:ea typeface="MS PGothic" charset="0"/>
        <a:cs typeface="MS PGothic" charset="0"/>
      </a:defRPr>
    </a:lvl3pPr>
    <a:lvl4pPr marL="1371600" algn="l" rtl="0" fontAlgn="base">
      <a:spcBef>
        <a:spcPct val="0"/>
      </a:spcBef>
      <a:spcAft>
        <a:spcPct val="0"/>
      </a:spcAft>
      <a:defRPr sz="2400" kern="1200">
        <a:solidFill>
          <a:schemeClr val="tx1"/>
        </a:solidFill>
        <a:latin typeface="Times" charset="0"/>
        <a:ea typeface="MS PGothic" charset="0"/>
        <a:cs typeface="MS PGothic" charset="0"/>
      </a:defRPr>
    </a:lvl4pPr>
    <a:lvl5pPr marL="1828800" algn="l" rtl="0" fontAlgn="base">
      <a:spcBef>
        <a:spcPct val="0"/>
      </a:spcBef>
      <a:spcAft>
        <a:spcPct val="0"/>
      </a:spcAft>
      <a:defRPr sz="2400" kern="1200">
        <a:solidFill>
          <a:schemeClr val="tx1"/>
        </a:solidFill>
        <a:latin typeface="Times" charset="0"/>
        <a:ea typeface="MS PGothic" charset="0"/>
        <a:cs typeface="MS PGothic" charset="0"/>
      </a:defRPr>
    </a:lvl5pPr>
    <a:lvl6pPr marL="2286000" algn="l" defTabSz="457200" rtl="0" eaLnBrk="1" latinLnBrk="0" hangingPunct="1">
      <a:defRPr sz="2400" kern="1200">
        <a:solidFill>
          <a:schemeClr val="tx1"/>
        </a:solidFill>
        <a:latin typeface="Times" charset="0"/>
        <a:ea typeface="MS PGothic" charset="0"/>
        <a:cs typeface="MS PGothic" charset="0"/>
      </a:defRPr>
    </a:lvl6pPr>
    <a:lvl7pPr marL="2743200" algn="l" defTabSz="457200" rtl="0" eaLnBrk="1" latinLnBrk="0" hangingPunct="1">
      <a:defRPr sz="2400" kern="1200">
        <a:solidFill>
          <a:schemeClr val="tx1"/>
        </a:solidFill>
        <a:latin typeface="Times" charset="0"/>
        <a:ea typeface="MS PGothic" charset="0"/>
        <a:cs typeface="MS PGothic" charset="0"/>
      </a:defRPr>
    </a:lvl7pPr>
    <a:lvl8pPr marL="3200400" algn="l" defTabSz="457200" rtl="0" eaLnBrk="1" latinLnBrk="0" hangingPunct="1">
      <a:defRPr sz="2400" kern="1200">
        <a:solidFill>
          <a:schemeClr val="tx1"/>
        </a:solidFill>
        <a:latin typeface="Times" charset="0"/>
        <a:ea typeface="MS PGothic" charset="0"/>
        <a:cs typeface="MS PGothic" charset="0"/>
      </a:defRPr>
    </a:lvl8pPr>
    <a:lvl9pPr marL="3657600" algn="l" defTabSz="457200" rtl="0" eaLnBrk="1" latinLnBrk="0" hangingPunct="1">
      <a:defRPr sz="2400" kern="1200">
        <a:solidFill>
          <a:schemeClr val="tx1"/>
        </a:solidFill>
        <a:latin typeface="Times"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EF0000"/>
    <a:srgbClr val="7CC7EB"/>
    <a:srgbClr val="347FBA"/>
    <a:srgbClr val="0BCF59"/>
    <a:srgbClr val="2FE838"/>
    <a:srgbClr val="00BA00"/>
    <a:srgbClr val="FFA7A7"/>
    <a:srgbClr val="BADDFF"/>
    <a:srgbClr val="B8FF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7" autoAdjust="0"/>
    <p:restoredTop sz="99601" autoAdjust="0"/>
  </p:normalViewPr>
  <p:slideViewPr>
    <p:cSldViewPr showGuides="1">
      <p:cViewPr>
        <p:scale>
          <a:sx n="100" d="100"/>
          <a:sy n="100" d="100"/>
        </p:scale>
        <p:origin x="-824" y="-80"/>
      </p:cViewPr>
      <p:guideLst>
        <p:guide orient="horz" pos="3264"/>
        <p:guide pos="19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61" tIns="46132" rIns="92261" bIns="46132" numCol="1" anchor="t" anchorCtr="0" compatLnSpc="1">
            <a:prstTxWarp prst="textNoShape">
              <a:avLst/>
            </a:prstTxWarp>
          </a:bodyPr>
          <a:lstStyle>
            <a:lvl1pPr defTabSz="927100">
              <a:defRPr sz="1300">
                <a:latin typeface="Times New Roman" charset="0"/>
              </a:defRPr>
            </a:lvl1pPr>
          </a:lstStyle>
          <a:p>
            <a:pPr>
              <a:defRPr/>
            </a:pPr>
            <a:endParaRPr lang="en-US" dirty="0"/>
          </a:p>
        </p:txBody>
      </p:sp>
      <p:sp>
        <p:nvSpPr>
          <p:cNvPr id="5120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261" tIns="46132" rIns="92261" bIns="46132" numCol="1" anchor="t" anchorCtr="0" compatLnSpc="1">
            <a:prstTxWarp prst="textNoShape">
              <a:avLst/>
            </a:prstTxWarp>
          </a:bodyPr>
          <a:lstStyle>
            <a:lvl1pPr algn="r" defTabSz="927100">
              <a:defRPr sz="1300">
                <a:latin typeface="Times New Roman" charset="0"/>
              </a:defRPr>
            </a:lvl1pPr>
          </a:lstStyle>
          <a:p>
            <a:pPr>
              <a:defRPr/>
            </a:pPr>
            <a:endParaRPr lang="en-US" dirty="0"/>
          </a:p>
        </p:txBody>
      </p:sp>
      <p:sp>
        <p:nvSpPr>
          <p:cNvPr id="5120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261" tIns="46132" rIns="92261" bIns="46132" numCol="1" anchor="b" anchorCtr="0" compatLnSpc="1">
            <a:prstTxWarp prst="textNoShape">
              <a:avLst/>
            </a:prstTxWarp>
          </a:bodyPr>
          <a:lstStyle>
            <a:lvl1pPr defTabSz="927100">
              <a:defRPr sz="1300">
                <a:latin typeface="Times New Roman" charset="0"/>
              </a:defRPr>
            </a:lvl1pPr>
          </a:lstStyle>
          <a:p>
            <a:pPr>
              <a:defRPr/>
            </a:pPr>
            <a:endParaRPr lang="en-US" dirty="0"/>
          </a:p>
        </p:txBody>
      </p:sp>
      <p:sp>
        <p:nvSpPr>
          <p:cNvPr id="5120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261" tIns="46132" rIns="92261" bIns="46132" numCol="1" anchor="b" anchorCtr="0" compatLnSpc="1">
            <a:prstTxWarp prst="textNoShape">
              <a:avLst/>
            </a:prstTxWarp>
          </a:bodyPr>
          <a:lstStyle>
            <a:lvl1pPr algn="r" defTabSz="927100">
              <a:defRPr sz="1300">
                <a:latin typeface="Times New Roman" charset="0"/>
              </a:defRPr>
            </a:lvl1pPr>
          </a:lstStyle>
          <a:p>
            <a:pPr>
              <a:defRPr/>
            </a:pPr>
            <a:fld id="{7FB7A6A7-D0A4-124F-ABFE-EFF82CF8A1BA}" type="slidenum">
              <a:rPr lang="en-US"/>
              <a:pPr>
                <a:defRPr/>
              </a:pPr>
              <a:t>‹#›</a:t>
            </a:fld>
            <a:endParaRPr lang="en-US" dirty="0"/>
          </a:p>
        </p:txBody>
      </p:sp>
    </p:spTree>
    <p:extLst>
      <p:ext uri="{BB962C8B-B14F-4D97-AF65-F5344CB8AC3E}">
        <p14:creationId xmlns:p14="http://schemas.microsoft.com/office/powerpoint/2010/main" val="42308098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61" tIns="46132" rIns="92261" bIns="46132" numCol="1" anchor="t" anchorCtr="0" compatLnSpc="1">
            <a:prstTxWarp prst="textNoShape">
              <a:avLst/>
            </a:prstTxWarp>
          </a:bodyPr>
          <a:lstStyle>
            <a:lvl1pPr defTabSz="927100">
              <a:defRPr sz="1300">
                <a:latin typeface="Times New Roman" charset="0"/>
              </a:defRPr>
            </a:lvl1pPr>
          </a:lstStyle>
          <a:p>
            <a:pPr>
              <a:defRPr/>
            </a:pPr>
            <a:endParaRPr lang="en-US" dirty="0"/>
          </a:p>
        </p:txBody>
      </p:sp>
      <p:sp>
        <p:nvSpPr>
          <p:cNvPr id="36867"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261" tIns="46132" rIns="92261" bIns="46132" numCol="1" anchor="t" anchorCtr="0" compatLnSpc="1">
            <a:prstTxWarp prst="textNoShape">
              <a:avLst/>
            </a:prstTxWarp>
          </a:bodyPr>
          <a:lstStyle>
            <a:lvl1pPr algn="r" defTabSz="927100">
              <a:defRPr sz="1300">
                <a:latin typeface="Times New Roman" charset="0"/>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9" name="Rectangle 5"/>
          <p:cNvSpPr>
            <a:spLocks noGrp="1" noChangeArrowheads="1"/>
          </p:cNvSpPr>
          <p:nvPr>
            <p:ph type="body" sz="quarter" idx="3"/>
          </p:nvPr>
        </p:nvSpPr>
        <p:spPr bwMode="auto">
          <a:xfrm>
            <a:off x="938213" y="4414838"/>
            <a:ext cx="5133975" cy="4184650"/>
          </a:xfrm>
          <a:prstGeom prst="rect">
            <a:avLst/>
          </a:prstGeom>
          <a:noFill/>
          <a:ln w="9525">
            <a:noFill/>
            <a:miter lim="800000"/>
            <a:headEnd/>
            <a:tailEnd/>
          </a:ln>
          <a:effectLst/>
        </p:spPr>
        <p:txBody>
          <a:bodyPr vert="horz" wrap="square" lIns="92261" tIns="46132" rIns="92261" bIns="461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261" tIns="46132" rIns="92261" bIns="46132" numCol="1" anchor="b" anchorCtr="0" compatLnSpc="1">
            <a:prstTxWarp prst="textNoShape">
              <a:avLst/>
            </a:prstTxWarp>
          </a:bodyPr>
          <a:lstStyle>
            <a:lvl1pPr defTabSz="927100">
              <a:defRPr sz="1300">
                <a:latin typeface="Times New Roman" charset="0"/>
              </a:defRPr>
            </a:lvl1pPr>
          </a:lstStyle>
          <a:p>
            <a:pPr>
              <a:defRPr/>
            </a:pPr>
            <a:endParaRPr lang="en-US" dirty="0"/>
          </a:p>
        </p:txBody>
      </p:sp>
      <p:sp>
        <p:nvSpPr>
          <p:cNvPr id="3687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261" tIns="46132" rIns="92261" bIns="46132" numCol="1" anchor="b" anchorCtr="0" compatLnSpc="1">
            <a:prstTxWarp prst="textNoShape">
              <a:avLst/>
            </a:prstTxWarp>
          </a:bodyPr>
          <a:lstStyle>
            <a:lvl1pPr algn="r" defTabSz="927100">
              <a:defRPr sz="1300">
                <a:latin typeface="Times New Roman" charset="0"/>
              </a:defRPr>
            </a:lvl1pPr>
          </a:lstStyle>
          <a:p>
            <a:pPr>
              <a:defRPr/>
            </a:pPr>
            <a:fld id="{16E7E75B-E475-844A-A5B1-7F36AED22C82}" type="slidenum">
              <a:rPr lang="en-US"/>
              <a:pPr>
                <a:defRPr/>
              </a:pPr>
              <a:t>‹#›</a:t>
            </a:fld>
            <a:endParaRPr lang="en-US" dirty="0"/>
          </a:p>
        </p:txBody>
      </p:sp>
    </p:spTree>
    <p:extLst>
      <p:ext uri="{BB962C8B-B14F-4D97-AF65-F5344CB8AC3E}">
        <p14:creationId xmlns:p14="http://schemas.microsoft.com/office/powerpoint/2010/main" val="1527560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Hemispheric Power Index is an estimate of the total hemispheric energy flux in GW of precipitating auroral electrons (</a:t>
            </a:r>
            <a:endParaRPr lang="en-US" sz="1200" kern="1200" dirty="0" smtClean="0">
              <a:solidFill>
                <a:schemeClr val="tx1"/>
              </a:solidFill>
              <a:effectLst/>
              <a:latin typeface="Times New Roman" charset="0"/>
              <a:ea typeface="MS PGothic" pitchFamily="34" charset="-128"/>
              <a:cs typeface="MS PGothic" charset="0"/>
            </a:endParaRPr>
          </a:p>
          <a:p>
            <a:r>
              <a:rPr lang="en-US" sz="1200" kern="1200" dirty="0" smtClean="0">
                <a:solidFill>
                  <a:schemeClr val="tx1"/>
                </a:solidFill>
                <a:effectLst/>
                <a:latin typeface="Times New Roman" charset="0"/>
                <a:ea typeface="MS PGothic" pitchFamily="34" charset="-128"/>
                <a:cs typeface="MS PGothic" charset="0"/>
              </a:rPr>
              <a:t>Emery et al. (2008), J. Geophys. Res.,113, A06311, doi:10.1029/2007JA012866.</a:t>
            </a:r>
          </a:p>
          <a:p>
            <a:endParaRPr lang="ko-KR" altLang="en-US" dirty="0">
              <a:ea typeface="MS PGothic" charset="0"/>
            </a:endParaRP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2400">
                <a:solidFill>
                  <a:schemeClr val="tx1"/>
                </a:solidFill>
                <a:latin typeface="Times" charset="0"/>
                <a:ea typeface="MS PGothic" charset="0"/>
                <a:cs typeface="MS PGothic" charset="0"/>
              </a:defRPr>
            </a:lvl1pPr>
            <a:lvl2pPr marL="742950" indent="-285750" defTabSz="927100" eaLnBrk="0" hangingPunct="0">
              <a:defRPr sz="2400">
                <a:solidFill>
                  <a:schemeClr val="tx1"/>
                </a:solidFill>
                <a:latin typeface="Times" charset="0"/>
                <a:ea typeface="MS PGothic" charset="0"/>
                <a:cs typeface="MS PGothic" charset="0"/>
              </a:defRPr>
            </a:lvl2pPr>
            <a:lvl3pPr marL="1143000" indent="-228600" defTabSz="927100" eaLnBrk="0" hangingPunct="0">
              <a:defRPr sz="2400">
                <a:solidFill>
                  <a:schemeClr val="tx1"/>
                </a:solidFill>
                <a:latin typeface="Times" charset="0"/>
                <a:ea typeface="MS PGothic" charset="0"/>
                <a:cs typeface="MS PGothic" charset="0"/>
              </a:defRPr>
            </a:lvl3pPr>
            <a:lvl4pPr marL="1600200" indent="-228600" defTabSz="927100" eaLnBrk="0" hangingPunct="0">
              <a:defRPr sz="2400">
                <a:solidFill>
                  <a:schemeClr val="tx1"/>
                </a:solidFill>
                <a:latin typeface="Times" charset="0"/>
                <a:ea typeface="MS PGothic" charset="0"/>
                <a:cs typeface="MS PGothic" charset="0"/>
              </a:defRPr>
            </a:lvl4pPr>
            <a:lvl5pPr marL="2057400" indent="-228600" defTabSz="927100" eaLnBrk="0" hangingPunct="0">
              <a:defRPr sz="2400">
                <a:solidFill>
                  <a:schemeClr val="tx1"/>
                </a:solidFill>
                <a:latin typeface="Times" charset="0"/>
                <a:ea typeface="MS PGothic" charset="0"/>
                <a:cs typeface="MS PGothic" charset="0"/>
              </a:defRPr>
            </a:lvl5pPr>
            <a:lvl6pPr marL="25146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FC00690B-19EF-C144-AA2F-1E165855E8A8}" type="slidenum">
              <a:rPr lang="ko-KR" altLang="en-US" sz="1300">
                <a:latin typeface="Times New Roman" charset="0"/>
              </a:rPr>
              <a:pPr eaLnBrk="1" hangingPunct="1"/>
              <a:t>4</a:t>
            </a:fld>
            <a:endParaRPr lang="en-US" altLang="ko-KR" sz="1300" dirty="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a:ea typeface="MS PGothic" charset="0"/>
            </a:endParaRP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2400">
                <a:solidFill>
                  <a:schemeClr val="tx1"/>
                </a:solidFill>
                <a:latin typeface="Times" charset="0"/>
                <a:ea typeface="MS PGothic" charset="0"/>
                <a:cs typeface="MS PGothic" charset="0"/>
              </a:defRPr>
            </a:lvl1pPr>
            <a:lvl2pPr marL="742950" indent="-285750" defTabSz="927100" eaLnBrk="0" hangingPunct="0">
              <a:defRPr sz="2400">
                <a:solidFill>
                  <a:schemeClr val="tx1"/>
                </a:solidFill>
                <a:latin typeface="Times" charset="0"/>
                <a:ea typeface="MS PGothic" charset="0"/>
                <a:cs typeface="MS PGothic" charset="0"/>
              </a:defRPr>
            </a:lvl2pPr>
            <a:lvl3pPr marL="1143000" indent="-228600" defTabSz="927100" eaLnBrk="0" hangingPunct="0">
              <a:defRPr sz="2400">
                <a:solidFill>
                  <a:schemeClr val="tx1"/>
                </a:solidFill>
                <a:latin typeface="Times" charset="0"/>
                <a:ea typeface="MS PGothic" charset="0"/>
                <a:cs typeface="MS PGothic" charset="0"/>
              </a:defRPr>
            </a:lvl3pPr>
            <a:lvl4pPr marL="1600200" indent="-228600" defTabSz="927100" eaLnBrk="0" hangingPunct="0">
              <a:defRPr sz="2400">
                <a:solidFill>
                  <a:schemeClr val="tx1"/>
                </a:solidFill>
                <a:latin typeface="Times" charset="0"/>
                <a:ea typeface="MS PGothic" charset="0"/>
                <a:cs typeface="MS PGothic" charset="0"/>
              </a:defRPr>
            </a:lvl4pPr>
            <a:lvl5pPr marL="2057400" indent="-228600" defTabSz="927100" eaLnBrk="0" hangingPunct="0">
              <a:defRPr sz="2400">
                <a:solidFill>
                  <a:schemeClr val="tx1"/>
                </a:solidFill>
                <a:latin typeface="Times" charset="0"/>
                <a:ea typeface="MS PGothic" charset="0"/>
                <a:cs typeface="MS PGothic" charset="0"/>
              </a:defRPr>
            </a:lvl5pPr>
            <a:lvl6pPr marL="25146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FC00690B-19EF-C144-AA2F-1E165855E8A8}" type="slidenum">
              <a:rPr lang="ko-KR" altLang="en-US" sz="1300">
                <a:latin typeface="Times New Roman" charset="0"/>
              </a:rPr>
              <a:pPr eaLnBrk="1" hangingPunct="1"/>
              <a:t>5</a:t>
            </a:fld>
            <a:endParaRPr lang="en-US" altLang="ko-KR" sz="1300"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a:ea typeface="MS PGothic" charset="0"/>
            </a:endParaRP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2400">
                <a:solidFill>
                  <a:schemeClr val="tx1"/>
                </a:solidFill>
                <a:latin typeface="Times" charset="0"/>
                <a:ea typeface="MS PGothic" charset="0"/>
                <a:cs typeface="MS PGothic" charset="0"/>
              </a:defRPr>
            </a:lvl1pPr>
            <a:lvl2pPr marL="742950" indent="-285750" defTabSz="927100" eaLnBrk="0" hangingPunct="0">
              <a:defRPr sz="2400">
                <a:solidFill>
                  <a:schemeClr val="tx1"/>
                </a:solidFill>
                <a:latin typeface="Times" charset="0"/>
                <a:ea typeface="MS PGothic" charset="0"/>
                <a:cs typeface="MS PGothic" charset="0"/>
              </a:defRPr>
            </a:lvl2pPr>
            <a:lvl3pPr marL="1143000" indent="-228600" defTabSz="927100" eaLnBrk="0" hangingPunct="0">
              <a:defRPr sz="2400">
                <a:solidFill>
                  <a:schemeClr val="tx1"/>
                </a:solidFill>
                <a:latin typeface="Times" charset="0"/>
                <a:ea typeface="MS PGothic" charset="0"/>
                <a:cs typeface="MS PGothic" charset="0"/>
              </a:defRPr>
            </a:lvl3pPr>
            <a:lvl4pPr marL="1600200" indent="-228600" defTabSz="927100" eaLnBrk="0" hangingPunct="0">
              <a:defRPr sz="2400">
                <a:solidFill>
                  <a:schemeClr val="tx1"/>
                </a:solidFill>
                <a:latin typeface="Times" charset="0"/>
                <a:ea typeface="MS PGothic" charset="0"/>
                <a:cs typeface="MS PGothic" charset="0"/>
              </a:defRPr>
            </a:lvl4pPr>
            <a:lvl5pPr marL="2057400" indent="-228600" defTabSz="927100" eaLnBrk="0" hangingPunct="0">
              <a:defRPr sz="2400">
                <a:solidFill>
                  <a:schemeClr val="tx1"/>
                </a:solidFill>
                <a:latin typeface="Times" charset="0"/>
                <a:ea typeface="MS PGothic" charset="0"/>
                <a:cs typeface="MS PGothic" charset="0"/>
              </a:defRPr>
            </a:lvl5pPr>
            <a:lvl6pPr marL="25146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FC00690B-19EF-C144-AA2F-1E165855E8A8}" type="slidenum">
              <a:rPr lang="ko-KR" altLang="en-US" sz="1300">
                <a:latin typeface="Times New Roman" charset="0"/>
              </a:rPr>
              <a:pPr eaLnBrk="1" hangingPunct="1"/>
              <a:t>6</a:t>
            </a:fld>
            <a:endParaRPr lang="en-US" altLang="ko-KR" sz="1300"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a:ea typeface="MS PGothic" charset="0"/>
            </a:endParaRP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2400">
                <a:solidFill>
                  <a:schemeClr val="tx1"/>
                </a:solidFill>
                <a:latin typeface="Times" charset="0"/>
                <a:ea typeface="MS PGothic" charset="0"/>
                <a:cs typeface="MS PGothic" charset="0"/>
              </a:defRPr>
            </a:lvl1pPr>
            <a:lvl2pPr marL="742950" indent="-285750" defTabSz="927100" eaLnBrk="0" hangingPunct="0">
              <a:defRPr sz="2400">
                <a:solidFill>
                  <a:schemeClr val="tx1"/>
                </a:solidFill>
                <a:latin typeface="Times" charset="0"/>
                <a:ea typeface="MS PGothic" charset="0"/>
                <a:cs typeface="MS PGothic" charset="0"/>
              </a:defRPr>
            </a:lvl2pPr>
            <a:lvl3pPr marL="1143000" indent="-228600" defTabSz="927100" eaLnBrk="0" hangingPunct="0">
              <a:defRPr sz="2400">
                <a:solidFill>
                  <a:schemeClr val="tx1"/>
                </a:solidFill>
                <a:latin typeface="Times" charset="0"/>
                <a:ea typeface="MS PGothic" charset="0"/>
                <a:cs typeface="MS PGothic" charset="0"/>
              </a:defRPr>
            </a:lvl3pPr>
            <a:lvl4pPr marL="1600200" indent="-228600" defTabSz="927100" eaLnBrk="0" hangingPunct="0">
              <a:defRPr sz="2400">
                <a:solidFill>
                  <a:schemeClr val="tx1"/>
                </a:solidFill>
                <a:latin typeface="Times" charset="0"/>
                <a:ea typeface="MS PGothic" charset="0"/>
                <a:cs typeface="MS PGothic" charset="0"/>
              </a:defRPr>
            </a:lvl4pPr>
            <a:lvl5pPr marL="2057400" indent="-228600" defTabSz="927100" eaLnBrk="0" hangingPunct="0">
              <a:defRPr sz="2400">
                <a:solidFill>
                  <a:schemeClr val="tx1"/>
                </a:solidFill>
                <a:latin typeface="Times" charset="0"/>
                <a:ea typeface="MS PGothic" charset="0"/>
                <a:cs typeface="MS PGothic" charset="0"/>
              </a:defRPr>
            </a:lvl5pPr>
            <a:lvl6pPr marL="25146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FC00690B-19EF-C144-AA2F-1E165855E8A8}" type="slidenum">
              <a:rPr lang="ko-KR" altLang="en-US" sz="1300">
                <a:latin typeface="Times New Roman" charset="0"/>
              </a:rPr>
              <a:pPr eaLnBrk="1" hangingPunct="1"/>
              <a:t>7</a:t>
            </a:fld>
            <a:endParaRPr lang="en-US" altLang="ko-KR" sz="1300"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a:ea typeface="MS PGothic" charset="0"/>
            </a:endParaRP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2400">
                <a:solidFill>
                  <a:schemeClr val="tx1"/>
                </a:solidFill>
                <a:latin typeface="Times" charset="0"/>
                <a:ea typeface="MS PGothic" charset="0"/>
                <a:cs typeface="MS PGothic" charset="0"/>
              </a:defRPr>
            </a:lvl1pPr>
            <a:lvl2pPr marL="742950" indent="-285750" defTabSz="927100" eaLnBrk="0" hangingPunct="0">
              <a:defRPr sz="2400">
                <a:solidFill>
                  <a:schemeClr val="tx1"/>
                </a:solidFill>
                <a:latin typeface="Times" charset="0"/>
                <a:ea typeface="MS PGothic" charset="0"/>
                <a:cs typeface="MS PGothic" charset="0"/>
              </a:defRPr>
            </a:lvl2pPr>
            <a:lvl3pPr marL="1143000" indent="-228600" defTabSz="927100" eaLnBrk="0" hangingPunct="0">
              <a:defRPr sz="2400">
                <a:solidFill>
                  <a:schemeClr val="tx1"/>
                </a:solidFill>
                <a:latin typeface="Times" charset="0"/>
                <a:ea typeface="MS PGothic" charset="0"/>
                <a:cs typeface="MS PGothic" charset="0"/>
              </a:defRPr>
            </a:lvl3pPr>
            <a:lvl4pPr marL="1600200" indent="-228600" defTabSz="927100" eaLnBrk="0" hangingPunct="0">
              <a:defRPr sz="2400">
                <a:solidFill>
                  <a:schemeClr val="tx1"/>
                </a:solidFill>
                <a:latin typeface="Times" charset="0"/>
                <a:ea typeface="MS PGothic" charset="0"/>
                <a:cs typeface="MS PGothic" charset="0"/>
              </a:defRPr>
            </a:lvl4pPr>
            <a:lvl5pPr marL="2057400" indent="-228600" defTabSz="927100" eaLnBrk="0" hangingPunct="0">
              <a:defRPr sz="2400">
                <a:solidFill>
                  <a:schemeClr val="tx1"/>
                </a:solidFill>
                <a:latin typeface="Times" charset="0"/>
                <a:ea typeface="MS PGothic" charset="0"/>
                <a:cs typeface="MS PGothic" charset="0"/>
              </a:defRPr>
            </a:lvl5pPr>
            <a:lvl6pPr marL="25146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FC00690B-19EF-C144-AA2F-1E165855E8A8}" type="slidenum">
              <a:rPr lang="ko-KR" altLang="en-US" sz="1300">
                <a:latin typeface="Times New Roman" charset="0"/>
              </a:rPr>
              <a:pPr eaLnBrk="1" hangingPunct="1"/>
              <a:t>8</a:t>
            </a:fld>
            <a:endParaRPr lang="en-US" altLang="ko-KR" sz="1300"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a:ea typeface="MS PGothic" charset="0"/>
            </a:endParaRP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2400">
                <a:solidFill>
                  <a:schemeClr val="tx1"/>
                </a:solidFill>
                <a:latin typeface="Times" charset="0"/>
                <a:ea typeface="MS PGothic" charset="0"/>
                <a:cs typeface="MS PGothic" charset="0"/>
              </a:defRPr>
            </a:lvl1pPr>
            <a:lvl2pPr marL="742950" indent="-285750" defTabSz="927100" eaLnBrk="0" hangingPunct="0">
              <a:defRPr sz="2400">
                <a:solidFill>
                  <a:schemeClr val="tx1"/>
                </a:solidFill>
                <a:latin typeface="Times" charset="0"/>
                <a:ea typeface="MS PGothic" charset="0"/>
                <a:cs typeface="MS PGothic" charset="0"/>
              </a:defRPr>
            </a:lvl2pPr>
            <a:lvl3pPr marL="1143000" indent="-228600" defTabSz="927100" eaLnBrk="0" hangingPunct="0">
              <a:defRPr sz="2400">
                <a:solidFill>
                  <a:schemeClr val="tx1"/>
                </a:solidFill>
                <a:latin typeface="Times" charset="0"/>
                <a:ea typeface="MS PGothic" charset="0"/>
                <a:cs typeface="MS PGothic" charset="0"/>
              </a:defRPr>
            </a:lvl3pPr>
            <a:lvl4pPr marL="1600200" indent="-228600" defTabSz="927100" eaLnBrk="0" hangingPunct="0">
              <a:defRPr sz="2400">
                <a:solidFill>
                  <a:schemeClr val="tx1"/>
                </a:solidFill>
                <a:latin typeface="Times" charset="0"/>
                <a:ea typeface="MS PGothic" charset="0"/>
                <a:cs typeface="MS PGothic" charset="0"/>
              </a:defRPr>
            </a:lvl4pPr>
            <a:lvl5pPr marL="2057400" indent="-228600" defTabSz="927100" eaLnBrk="0" hangingPunct="0">
              <a:defRPr sz="2400">
                <a:solidFill>
                  <a:schemeClr val="tx1"/>
                </a:solidFill>
                <a:latin typeface="Times" charset="0"/>
                <a:ea typeface="MS PGothic" charset="0"/>
                <a:cs typeface="MS PGothic" charset="0"/>
              </a:defRPr>
            </a:lvl5pPr>
            <a:lvl6pPr marL="25146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defTabSz="9271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FC00690B-19EF-C144-AA2F-1E165855E8A8}" type="slidenum">
              <a:rPr lang="ko-KR" altLang="en-US" sz="1300">
                <a:latin typeface="Times New Roman" charset="0"/>
              </a:rPr>
              <a:pPr eaLnBrk="1" hangingPunct="1"/>
              <a:t>9</a:t>
            </a:fld>
            <a:endParaRPr lang="en-US" altLang="ko-KR" sz="1300"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96A7F55-277C-F04D-8FFD-EAF42F6DEA30}" type="slidenum">
              <a:rPr lang="en-US"/>
              <a:pPr>
                <a:defRPr/>
              </a:pPr>
              <a:t>‹#›</a:t>
            </a:fld>
            <a:endParaRPr lang="en-US" dirty="0"/>
          </a:p>
        </p:txBody>
      </p:sp>
      <p:sp>
        <p:nvSpPr>
          <p:cNvPr id="5" name="Rectangle 17"/>
          <p:cNvSpPr>
            <a:spLocks noGrp="1" noChangeArrowheads="1"/>
          </p:cNvSpPr>
          <p:nvPr>
            <p:ph type="dt" sz="half" idx="11"/>
          </p:nvPr>
        </p:nvSpPr>
        <p:spPr>
          <a:ln/>
        </p:spPr>
        <p:txBody>
          <a:bodyPr/>
          <a:lstStyle>
            <a:lvl1pPr>
              <a:defRPr/>
            </a:lvl1pPr>
          </a:lstStyle>
          <a:p>
            <a:pPr>
              <a:defRPr/>
            </a:pPr>
            <a:endParaRPr lang="en-US" dirty="0"/>
          </a:p>
        </p:txBody>
      </p:sp>
      <p:sp>
        <p:nvSpPr>
          <p:cNvPr id="6"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89578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38C2D5B-C30A-414E-B0C0-9B655A7A1BA6}" type="slidenum">
              <a:rPr lang="en-US"/>
              <a:pPr>
                <a:defRPr/>
              </a:pPr>
              <a:t>‹#›</a:t>
            </a:fld>
            <a:endParaRPr lang="en-US" dirty="0"/>
          </a:p>
        </p:txBody>
      </p:sp>
      <p:sp>
        <p:nvSpPr>
          <p:cNvPr id="5" name="Rectangle 17"/>
          <p:cNvSpPr>
            <a:spLocks noGrp="1" noChangeArrowheads="1"/>
          </p:cNvSpPr>
          <p:nvPr>
            <p:ph type="dt" sz="half" idx="11"/>
          </p:nvPr>
        </p:nvSpPr>
        <p:spPr>
          <a:ln/>
        </p:spPr>
        <p:txBody>
          <a:bodyPr/>
          <a:lstStyle>
            <a:lvl1pPr>
              <a:defRPr/>
            </a:lvl1pPr>
          </a:lstStyle>
          <a:p>
            <a:pPr>
              <a:defRPr/>
            </a:pPr>
            <a:endParaRPr lang="en-US" dirty="0"/>
          </a:p>
        </p:txBody>
      </p:sp>
      <p:sp>
        <p:nvSpPr>
          <p:cNvPr id="6"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53796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A95A0FA-E991-D643-A7F4-619D830BD7F7}" type="slidenum">
              <a:rPr lang="en-US"/>
              <a:pPr>
                <a:defRPr/>
              </a:pPr>
              <a:t>‹#›</a:t>
            </a:fld>
            <a:endParaRPr lang="en-US" dirty="0"/>
          </a:p>
        </p:txBody>
      </p:sp>
      <p:sp>
        <p:nvSpPr>
          <p:cNvPr id="5" name="Rectangle 17"/>
          <p:cNvSpPr>
            <a:spLocks noGrp="1" noChangeArrowheads="1"/>
          </p:cNvSpPr>
          <p:nvPr>
            <p:ph type="dt" sz="half" idx="11"/>
          </p:nvPr>
        </p:nvSpPr>
        <p:spPr>
          <a:ln/>
        </p:spPr>
        <p:txBody>
          <a:bodyPr/>
          <a:lstStyle>
            <a:lvl1pPr>
              <a:defRPr/>
            </a:lvl1pPr>
          </a:lstStyle>
          <a:p>
            <a:pPr>
              <a:defRPr/>
            </a:pPr>
            <a:endParaRPr lang="en-US" dirty="0"/>
          </a:p>
        </p:txBody>
      </p:sp>
      <p:sp>
        <p:nvSpPr>
          <p:cNvPr id="6"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43519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52600"/>
            <a:ext cx="3810000" cy="4114800"/>
          </a:xfrm>
        </p:spPr>
        <p:txBody>
          <a:bodyPr/>
          <a:lstStyle/>
          <a:p>
            <a:pPr lvl="0"/>
            <a:endParaRPr lang="en-US" noProof="0" dirty="0" smtClean="0"/>
          </a:p>
        </p:txBody>
      </p:sp>
      <p:sp>
        <p:nvSpPr>
          <p:cNvPr id="5" name="Rectangle 6"/>
          <p:cNvSpPr>
            <a:spLocks noGrp="1" noChangeArrowheads="1"/>
          </p:cNvSpPr>
          <p:nvPr>
            <p:ph type="sldNum" sz="quarter" idx="10"/>
          </p:nvPr>
        </p:nvSpPr>
        <p:spPr>
          <a:ln/>
        </p:spPr>
        <p:txBody>
          <a:bodyPr/>
          <a:lstStyle>
            <a:lvl1pPr>
              <a:defRPr/>
            </a:lvl1pPr>
          </a:lstStyle>
          <a:p>
            <a:pPr>
              <a:defRPr/>
            </a:pPr>
            <a:fld id="{D234F389-EEB9-FA48-8DBC-38B098650BB8}" type="slidenum">
              <a:rPr lang="en-US"/>
              <a:pPr>
                <a:defRPr/>
              </a:pPr>
              <a:t>‹#›</a:t>
            </a:fld>
            <a:endParaRPr lang="en-US" dirty="0"/>
          </a:p>
        </p:txBody>
      </p:sp>
      <p:sp>
        <p:nvSpPr>
          <p:cNvPr id="6" name="Rectangle 17"/>
          <p:cNvSpPr>
            <a:spLocks noGrp="1" noChangeArrowheads="1"/>
          </p:cNvSpPr>
          <p:nvPr>
            <p:ph type="dt" sz="half" idx="11"/>
          </p:nvPr>
        </p:nvSpPr>
        <p:spPr>
          <a:ln/>
        </p:spPr>
        <p:txBody>
          <a:bodyPr/>
          <a:lstStyle>
            <a:lvl1pPr>
              <a:defRPr/>
            </a:lvl1pPr>
          </a:lstStyle>
          <a:p>
            <a:pPr>
              <a:defRPr/>
            </a:pPr>
            <a:endParaRPr lang="en-US" dirty="0"/>
          </a:p>
        </p:txBody>
      </p:sp>
      <p:sp>
        <p:nvSpPr>
          <p:cNvPr id="7"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009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D7FE803-4893-6449-835C-71B776DF9056}" type="slidenum">
              <a:rPr lang="en-US"/>
              <a:pPr>
                <a:defRPr/>
              </a:pPr>
              <a:t>‹#›</a:t>
            </a:fld>
            <a:endParaRPr lang="en-US" dirty="0"/>
          </a:p>
        </p:txBody>
      </p:sp>
      <p:sp>
        <p:nvSpPr>
          <p:cNvPr id="5" name="Rectangle 17"/>
          <p:cNvSpPr>
            <a:spLocks noGrp="1" noChangeArrowheads="1"/>
          </p:cNvSpPr>
          <p:nvPr>
            <p:ph type="dt" sz="half" idx="11"/>
          </p:nvPr>
        </p:nvSpPr>
        <p:spPr>
          <a:ln/>
        </p:spPr>
        <p:txBody>
          <a:bodyPr/>
          <a:lstStyle>
            <a:lvl1pPr>
              <a:defRPr/>
            </a:lvl1pPr>
          </a:lstStyle>
          <a:p>
            <a:pPr>
              <a:defRPr/>
            </a:pPr>
            <a:endParaRPr lang="en-US" dirty="0"/>
          </a:p>
        </p:txBody>
      </p:sp>
      <p:sp>
        <p:nvSpPr>
          <p:cNvPr id="6"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939535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CD3EAE1-8A50-4F4C-BFC8-4EC59A977A0E}" type="slidenum">
              <a:rPr lang="en-US"/>
              <a:pPr>
                <a:defRPr/>
              </a:pPr>
              <a:t>‹#›</a:t>
            </a:fld>
            <a:endParaRPr lang="en-US" dirty="0"/>
          </a:p>
        </p:txBody>
      </p:sp>
      <p:sp>
        <p:nvSpPr>
          <p:cNvPr id="5" name="Rectangle 17"/>
          <p:cNvSpPr>
            <a:spLocks noGrp="1" noChangeArrowheads="1"/>
          </p:cNvSpPr>
          <p:nvPr>
            <p:ph type="dt" sz="half" idx="11"/>
          </p:nvPr>
        </p:nvSpPr>
        <p:spPr>
          <a:ln/>
        </p:spPr>
        <p:txBody>
          <a:bodyPr/>
          <a:lstStyle>
            <a:lvl1pPr>
              <a:defRPr/>
            </a:lvl1pPr>
          </a:lstStyle>
          <a:p>
            <a:pPr>
              <a:defRPr/>
            </a:pPr>
            <a:endParaRPr lang="en-US" dirty="0"/>
          </a:p>
        </p:txBody>
      </p:sp>
      <p:sp>
        <p:nvSpPr>
          <p:cNvPr id="6"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131264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70FC3BB-CD32-3549-BB28-7FFBBC6D80F7}" type="slidenum">
              <a:rPr lang="en-US"/>
              <a:pPr>
                <a:defRPr/>
              </a:pPr>
              <a:t>‹#›</a:t>
            </a:fld>
            <a:endParaRPr lang="en-US" dirty="0"/>
          </a:p>
        </p:txBody>
      </p:sp>
      <p:sp>
        <p:nvSpPr>
          <p:cNvPr id="6" name="Rectangle 17"/>
          <p:cNvSpPr>
            <a:spLocks noGrp="1" noChangeArrowheads="1"/>
          </p:cNvSpPr>
          <p:nvPr>
            <p:ph type="dt" sz="half" idx="11"/>
          </p:nvPr>
        </p:nvSpPr>
        <p:spPr>
          <a:ln/>
        </p:spPr>
        <p:txBody>
          <a:bodyPr/>
          <a:lstStyle>
            <a:lvl1pPr>
              <a:defRPr/>
            </a:lvl1pPr>
          </a:lstStyle>
          <a:p>
            <a:pPr>
              <a:defRPr/>
            </a:pPr>
            <a:endParaRPr lang="en-US" dirty="0"/>
          </a:p>
        </p:txBody>
      </p:sp>
      <p:sp>
        <p:nvSpPr>
          <p:cNvPr id="7"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98777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67431FA-DB1F-F841-9163-E5F32FA5771E}" type="slidenum">
              <a:rPr lang="en-US"/>
              <a:pPr>
                <a:defRPr/>
              </a:pPr>
              <a:t>‹#›</a:t>
            </a:fld>
            <a:endParaRPr lang="en-US" dirty="0"/>
          </a:p>
        </p:txBody>
      </p:sp>
      <p:sp>
        <p:nvSpPr>
          <p:cNvPr id="8" name="Rectangle 17"/>
          <p:cNvSpPr>
            <a:spLocks noGrp="1" noChangeArrowheads="1"/>
          </p:cNvSpPr>
          <p:nvPr>
            <p:ph type="dt" sz="half" idx="11"/>
          </p:nvPr>
        </p:nvSpPr>
        <p:spPr>
          <a:ln/>
        </p:spPr>
        <p:txBody>
          <a:bodyPr/>
          <a:lstStyle>
            <a:lvl1pPr>
              <a:defRPr/>
            </a:lvl1pPr>
          </a:lstStyle>
          <a:p>
            <a:pPr>
              <a:defRPr/>
            </a:pPr>
            <a:endParaRPr lang="en-US" dirty="0"/>
          </a:p>
        </p:txBody>
      </p:sp>
      <p:sp>
        <p:nvSpPr>
          <p:cNvPr id="9"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6557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090C64F-59C2-0B45-B37E-F7363458C752}" type="slidenum">
              <a:rPr lang="en-US"/>
              <a:pPr>
                <a:defRPr/>
              </a:pPr>
              <a:t>‹#›</a:t>
            </a:fld>
            <a:endParaRPr lang="en-US" dirty="0"/>
          </a:p>
        </p:txBody>
      </p:sp>
      <p:sp>
        <p:nvSpPr>
          <p:cNvPr id="4" name="Rectangle 17"/>
          <p:cNvSpPr>
            <a:spLocks noGrp="1" noChangeArrowheads="1"/>
          </p:cNvSpPr>
          <p:nvPr>
            <p:ph type="dt" sz="half" idx="11"/>
          </p:nvPr>
        </p:nvSpPr>
        <p:spPr>
          <a:ln/>
        </p:spPr>
        <p:txBody>
          <a:bodyPr/>
          <a:lstStyle>
            <a:lvl1pPr>
              <a:defRPr/>
            </a:lvl1pPr>
          </a:lstStyle>
          <a:p>
            <a:pPr>
              <a:defRPr/>
            </a:pPr>
            <a:endParaRPr lang="en-US" dirty="0"/>
          </a:p>
        </p:txBody>
      </p:sp>
      <p:sp>
        <p:nvSpPr>
          <p:cNvPr id="5"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99827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83F092F-F0AB-714E-9B70-727B8E529C35}" type="slidenum">
              <a:rPr lang="en-US"/>
              <a:pPr>
                <a:defRPr/>
              </a:pPr>
              <a:t>‹#›</a:t>
            </a:fld>
            <a:endParaRPr lang="en-US" dirty="0"/>
          </a:p>
        </p:txBody>
      </p:sp>
      <p:sp>
        <p:nvSpPr>
          <p:cNvPr id="3" name="Rectangle 17"/>
          <p:cNvSpPr>
            <a:spLocks noGrp="1" noChangeArrowheads="1"/>
          </p:cNvSpPr>
          <p:nvPr>
            <p:ph type="dt" sz="half" idx="11"/>
          </p:nvPr>
        </p:nvSpPr>
        <p:spPr>
          <a:ln/>
        </p:spPr>
        <p:txBody>
          <a:bodyPr/>
          <a:lstStyle>
            <a:lvl1pPr>
              <a:defRPr/>
            </a:lvl1pPr>
          </a:lstStyle>
          <a:p>
            <a:pPr>
              <a:defRPr/>
            </a:pPr>
            <a:endParaRPr lang="en-US" dirty="0"/>
          </a:p>
        </p:txBody>
      </p:sp>
      <p:sp>
        <p:nvSpPr>
          <p:cNvPr id="4"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79482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DF94A35-A985-964C-A44F-42CEECC93481}" type="slidenum">
              <a:rPr lang="en-US"/>
              <a:pPr>
                <a:defRPr/>
              </a:pPr>
              <a:t>‹#›</a:t>
            </a:fld>
            <a:endParaRPr lang="en-US" dirty="0"/>
          </a:p>
        </p:txBody>
      </p:sp>
      <p:sp>
        <p:nvSpPr>
          <p:cNvPr id="6" name="Rectangle 17"/>
          <p:cNvSpPr>
            <a:spLocks noGrp="1" noChangeArrowheads="1"/>
          </p:cNvSpPr>
          <p:nvPr>
            <p:ph type="dt" sz="half" idx="11"/>
          </p:nvPr>
        </p:nvSpPr>
        <p:spPr>
          <a:ln/>
        </p:spPr>
        <p:txBody>
          <a:bodyPr/>
          <a:lstStyle>
            <a:lvl1pPr>
              <a:defRPr/>
            </a:lvl1pPr>
          </a:lstStyle>
          <a:p>
            <a:pPr>
              <a:defRPr/>
            </a:pPr>
            <a:endParaRPr lang="en-US" dirty="0"/>
          </a:p>
        </p:txBody>
      </p:sp>
      <p:sp>
        <p:nvSpPr>
          <p:cNvPr id="7"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214710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68A8D09-A285-9E4E-9A3D-3B29A53932E5}" type="slidenum">
              <a:rPr lang="en-US"/>
              <a:pPr>
                <a:defRPr/>
              </a:pPr>
              <a:t>‹#›</a:t>
            </a:fld>
            <a:endParaRPr lang="en-US" dirty="0"/>
          </a:p>
        </p:txBody>
      </p:sp>
      <p:sp>
        <p:nvSpPr>
          <p:cNvPr id="6" name="Rectangle 17"/>
          <p:cNvSpPr>
            <a:spLocks noGrp="1" noChangeArrowheads="1"/>
          </p:cNvSpPr>
          <p:nvPr>
            <p:ph type="dt" sz="half" idx="11"/>
          </p:nvPr>
        </p:nvSpPr>
        <p:spPr>
          <a:ln/>
        </p:spPr>
        <p:txBody>
          <a:bodyPr/>
          <a:lstStyle>
            <a:lvl1pPr>
              <a:defRPr/>
            </a:lvl1pPr>
          </a:lstStyle>
          <a:p>
            <a:pPr>
              <a:defRPr/>
            </a:pPr>
            <a:endParaRPr lang="en-US" dirty="0"/>
          </a:p>
        </p:txBody>
      </p:sp>
      <p:sp>
        <p:nvSpPr>
          <p:cNvPr id="7" name="Rectangle 18"/>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9007017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124F2EB4-5FF1-F748-9AE2-07AEA6B7E257}" type="slidenum">
              <a:rPr lang="en-US"/>
              <a:pPr>
                <a:defRPr/>
              </a:pPr>
              <a:t>‹#›</a:t>
            </a:fld>
            <a:endParaRPr lang="en-US" dirty="0"/>
          </a:p>
        </p:txBody>
      </p:sp>
      <p:sp>
        <p:nvSpPr>
          <p:cNvPr id="1027" name="Rectangle 9"/>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sz="1400" dirty="0"/>
          </a:p>
        </p:txBody>
      </p:sp>
      <p:sp>
        <p:nvSpPr>
          <p:cNvPr id="1028" name="Rectangle 10"/>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sz="1400" dirty="0"/>
          </a:p>
        </p:txBody>
      </p:sp>
      <p:sp>
        <p:nvSpPr>
          <p:cNvPr id="1029" name="Rectangle 15"/>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 name="Rectangle 16"/>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1" name="Rectangle 1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defRPr/>
            </a:pPr>
            <a:endParaRPr lang="en-US" dirty="0"/>
          </a:p>
        </p:txBody>
      </p:sp>
      <p:sp>
        <p:nvSpPr>
          <p:cNvPr id="1042" name="Rectangle 1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defRPr/>
            </a:pPr>
            <a:endParaRPr lang="en-US" dirty="0"/>
          </a:p>
        </p:txBody>
      </p:sp>
      <p:sp>
        <p:nvSpPr>
          <p:cNvPr id="1033" name="Rectangle 19"/>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endParaRPr lang="en-US" sz="1400" dirty="0"/>
          </a:p>
        </p:txBody>
      </p:sp>
      <p:sp>
        <p:nvSpPr>
          <p:cNvPr id="1034" name="Line 21"/>
          <p:cNvSpPr>
            <a:spLocks noChangeShapeType="1"/>
          </p:cNvSpPr>
          <p:nvPr userDrawn="1"/>
        </p:nvSpPr>
        <p:spPr bwMode="auto">
          <a:xfrm>
            <a:off x="381000" y="1143000"/>
            <a:ext cx="8077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1035" name="Picture 22" descr="CCMC-logo-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 y="0"/>
            <a:ext cx="1295400"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6" name="Straight Connector 13"/>
          <p:cNvCxnSpPr>
            <a:cxnSpLocks noChangeShapeType="1"/>
          </p:cNvCxnSpPr>
          <p:nvPr userDrawn="1"/>
        </p:nvCxnSpPr>
        <p:spPr bwMode="auto">
          <a:xfrm>
            <a:off x="0" y="6248400"/>
            <a:ext cx="9144000" cy="1588"/>
          </a:xfrm>
          <a:prstGeom prst="line">
            <a:avLst/>
          </a:prstGeom>
          <a:noFill/>
          <a:ln w="2540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32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a:solidFill>
            <a:schemeClr val="tx2"/>
          </a:solidFill>
          <a:latin typeface="Times New Roman" charset="0"/>
          <a:ea typeface="MS PGothic" pitchFamily="34" charset="-128"/>
          <a:cs typeface="MS PGothic" charset="0"/>
        </a:defRPr>
      </a:lvl2pPr>
      <a:lvl3pPr algn="ctr" rtl="0" eaLnBrk="0" fontAlgn="base" hangingPunct="0">
        <a:spcBef>
          <a:spcPct val="0"/>
        </a:spcBef>
        <a:spcAft>
          <a:spcPct val="0"/>
        </a:spcAft>
        <a:defRPr sz="3200">
          <a:solidFill>
            <a:schemeClr val="tx2"/>
          </a:solidFill>
          <a:latin typeface="Times New Roman" charset="0"/>
          <a:ea typeface="MS PGothic" pitchFamily="34" charset="-128"/>
          <a:cs typeface="MS PGothic" charset="0"/>
        </a:defRPr>
      </a:lvl3pPr>
      <a:lvl4pPr algn="ctr" rtl="0" eaLnBrk="0" fontAlgn="base" hangingPunct="0">
        <a:spcBef>
          <a:spcPct val="0"/>
        </a:spcBef>
        <a:spcAft>
          <a:spcPct val="0"/>
        </a:spcAft>
        <a:defRPr sz="3200">
          <a:solidFill>
            <a:schemeClr val="tx2"/>
          </a:solidFill>
          <a:latin typeface="Times New Roman" charset="0"/>
          <a:ea typeface="MS PGothic" pitchFamily="34" charset="-128"/>
          <a:cs typeface="MS PGothic" charset="0"/>
        </a:defRPr>
      </a:lvl4pPr>
      <a:lvl5pPr algn="ctr" rtl="0" eaLnBrk="0" fontAlgn="base" hangingPunct="0">
        <a:spcBef>
          <a:spcPct val="0"/>
        </a:spcBef>
        <a:spcAft>
          <a:spcPct val="0"/>
        </a:spcAft>
        <a:defRPr sz="3200">
          <a:solidFill>
            <a:schemeClr val="tx2"/>
          </a:solidFill>
          <a:latin typeface="Times New Roman" charset="0"/>
          <a:ea typeface="MS PGothic" pitchFamily="34" charset="-128"/>
          <a:cs typeface="MS PGothic" charset="0"/>
        </a:defRPr>
      </a:lvl5pPr>
      <a:lvl6pPr marL="457200" algn="ctr" rtl="0" fontAlgn="base">
        <a:spcBef>
          <a:spcPct val="0"/>
        </a:spcBef>
        <a:spcAft>
          <a:spcPct val="0"/>
        </a:spcAft>
        <a:defRPr sz="3200">
          <a:solidFill>
            <a:schemeClr val="tx2"/>
          </a:solidFill>
          <a:latin typeface="Times New Roman" charset="0"/>
        </a:defRPr>
      </a:lvl6pPr>
      <a:lvl7pPr marL="914400" algn="ctr" rtl="0" fontAlgn="base">
        <a:spcBef>
          <a:spcPct val="0"/>
        </a:spcBef>
        <a:spcAft>
          <a:spcPct val="0"/>
        </a:spcAft>
        <a:defRPr sz="3200">
          <a:solidFill>
            <a:schemeClr val="tx2"/>
          </a:solidFill>
          <a:latin typeface="Times New Roman" charset="0"/>
        </a:defRPr>
      </a:lvl7pPr>
      <a:lvl8pPr marL="1371600" algn="ctr" rtl="0" fontAlgn="base">
        <a:spcBef>
          <a:spcPct val="0"/>
        </a:spcBef>
        <a:spcAft>
          <a:spcPct val="0"/>
        </a:spcAft>
        <a:defRPr sz="3200">
          <a:solidFill>
            <a:schemeClr val="tx2"/>
          </a:solidFill>
          <a:latin typeface="Times New Roman" charset="0"/>
        </a:defRPr>
      </a:lvl8pPr>
      <a:lvl9pPr marL="1828800" algn="ctr" rtl="0" fontAlgn="base">
        <a:spcBef>
          <a:spcPct val="0"/>
        </a:spcBef>
        <a:spcAft>
          <a:spcPct val="0"/>
        </a:spcAft>
        <a:defRPr sz="32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 Id="rId3" Type="http://schemas.openxmlformats.org/officeDocument/2006/relationships/hyperlink" Target="http://ccmc.gsfc.nasa.gov/support/ILWS/runs.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R_entry.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633" y="1701800"/>
            <a:ext cx="4848367" cy="5156200"/>
          </a:xfrm>
          <a:prstGeom prst="rect">
            <a:avLst/>
          </a:prstGeom>
        </p:spPr>
      </p:pic>
      <p:cxnSp>
        <p:nvCxnSpPr>
          <p:cNvPr id="5" name="Straight Arrow Connector 4"/>
          <p:cNvCxnSpPr/>
          <p:nvPr/>
        </p:nvCxnSpPr>
        <p:spPr>
          <a:xfrm flipH="1">
            <a:off x="2336800" y="5753100"/>
            <a:ext cx="2895600" cy="24771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486400" y="5562600"/>
            <a:ext cx="1371600" cy="430887"/>
          </a:xfrm>
          <a:prstGeom prst="rect">
            <a:avLst/>
          </a:prstGeom>
          <a:solidFill>
            <a:schemeClr val="accent1">
              <a:lumMod val="20000"/>
              <a:lumOff val="80000"/>
            </a:schemeClr>
          </a:solidFill>
          <a:ln>
            <a:solidFill>
              <a:schemeClr val="tx2">
                <a:lumMod val="60000"/>
                <a:lumOff val="40000"/>
              </a:schemeClr>
            </a:solidFill>
          </a:ln>
        </p:spPr>
        <p:txBody>
          <a:bodyPr wrap="square" rtlCol="0">
            <a:spAutoFit/>
          </a:bodyPr>
          <a:lstStyle/>
          <a:p>
            <a:r>
              <a:rPr lang="en-US" sz="2200" b="1" dirty="0" smtClean="0">
                <a:latin typeface="Calibri"/>
                <a:cs typeface="Calibri"/>
              </a:rPr>
              <a:t>Click here</a:t>
            </a:r>
            <a:endParaRPr lang="en-US" sz="2200" dirty="0">
              <a:latin typeface="Calibri"/>
              <a:cs typeface="Calibri"/>
            </a:endParaRPr>
          </a:p>
        </p:txBody>
      </p:sp>
      <p:sp>
        <p:nvSpPr>
          <p:cNvPr id="8" name="TextBox 7"/>
          <p:cNvSpPr txBox="1"/>
          <p:nvPr/>
        </p:nvSpPr>
        <p:spPr>
          <a:xfrm>
            <a:off x="2438400" y="3588603"/>
            <a:ext cx="6666759" cy="830997"/>
          </a:xfrm>
          <a:prstGeom prst="rect">
            <a:avLst/>
          </a:prstGeom>
          <a:solidFill>
            <a:schemeClr val="bg1"/>
          </a:solidFill>
          <a:ln>
            <a:noFill/>
          </a:ln>
        </p:spPr>
        <p:txBody>
          <a:bodyPr wrap="none" rtlCol="0">
            <a:spAutoFit/>
          </a:bodyPr>
          <a:lstStyle/>
          <a:p>
            <a:r>
              <a:rPr lang="en-US" b="1" dirty="0" smtClean="0">
                <a:latin typeface="Calibri"/>
                <a:cs typeface="Calibri"/>
              </a:rPr>
              <a:t>Internet:</a:t>
            </a:r>
          </a:p>
          <a:p>
            <a:r>
              <a:rPr lang="en-US" b="1" dirty="0" smtClean="0">
                <a:latin typeface="Calibri"/>
                <a:cs typeface="Calibri"/>
                <a:hlinkClick r:id="rId3"/>
              </a:rPr>
              <a:t>http://ccmc.gsfc.nasa.gov/</a:t>
            </a:r>
            <a:r>
              <a:rPr lang="en-US" b="1" dirty="0">
                <a:latin typeface="Calibri"/>
                <a:cs typeface="Calibri"/>
                <a:hlinkClick r:id="rId3"/>
              </a:rPr>
              <a:t>support/ILWS/</a:t>
            </a:r>
            <a:r>
              <a:rPr lang="en-US" b="1" dirty="0" err="1">
                <a:latin typeface="Calibri"/>
                <a:cs typeface="Calibri"/>
                <a:hlinkClick r:id="rId3"/>
              </a:rPr>
              <a:t>runs.php</a:t>
            </a:r>
            <a:endParaRPr lang="en-US" b="1" dirty="0">
              <a:latin typeface="Calibri"/>
              <a:cs typeface="Calibri"/>
            </a:endParaRPr>
          </a:p>
        </p:txBody>
      </p:sp>
      <p:sp>
        <p:nvSpPr>
          <p:cNvPr id="9" name="Rectangle 8"/>
          <p:cNvSpPr/>
          <p:nvPr/>
        </p:nvSpPr>
        <p:spPr>
          <a:xfrm>
            <a:off x="1447800" y="381000"/>
            <a:ext cx="6172200" cy="830997"/>
          </a:xfrm>
          <a:prstGeom prst="rect">
            <a:avLst/>
          </a:prstGeom>
        </p:spPr>
        <p:txBody>
          <a:bodyPr wrap="square">
            <a:spAutoFit/>
          </a:bodyPr>
          <a:lstStyle/>
          <a:p>
            <a:pPr algn="ctr"/>
            <a:r>
              <a:rPr lang="en-US" b="1" dirty="0" smtClean="0">
                <a:latin typeface="Calibri"/>
                <a:cs typeface="Calibri"/>
              </a:rPr>
              <a:t>Exercises</a:t>
            </a:r>
            <a:r>
              <a:rPr lang="en-US" dirty="0" smtClean="0">
                <a:latin typeface="Calibri"/>
                <a:cs typeface="Calibri"/>
              </a:rPr>
              <a:t>: Storm-time IT Reponses </a:t>
            </a:r>
          </a:p>
          <a:p>
            <a:pPr algn="ctr"/>
            <a:r>
              <a:rPr lang="en-US" dirty="0" smtClean="0">
                <a:latin typeface="Calibri"/>
                <a:cs typeface="Calibri"/>
              </a:rPr>
              <a:t>using </a:t>
            </a:r>
            <a:r>
              <a:rPr lang="en-US" dirty="0" err="1" smtClean="0">
                <a:latin typeface="Calibri"/>
                <a:cs typeface="Calibri"/>
              </a:rPr>
              <a:t>CTIPe</a:t>
            </a:r>
            <a:r>
              <a:rPr lang="en-US" dirty="0" smtClean="0">
                <a:latin typeface="Calibri"/>
                <a:cs typeface="Calibri"/>
              </a:rPr>
              <a:t> runs with artificial conditions</a:t>
            </a:r>
          </a:p>
        </p:txBody>
      </p:sp>
      <p:sp>
        <p:nvSpPr>
          <p:cNvPr id="7" name="Rectangle 6"/>
          <p:cNvSpPr/>
          <p:nvPr/>
        </p:nvSpPr>
        <p:spPr>
          <a:xfrm>
            <a:off x="3429000" y="2674203"/>
            <a:ext cx="5486400" cy="830997"/>
          </a:xfrm>
          <a:prstGeom prst="rect">
            <a:avLst/>
          </a:prstGeom>
        </p:spPr>
        <p:txBody>
          <a:bodyPr wrap="square">
            <a:spAutoFit/>
          </a:bodyPr>
          <a:lstStyle/>
          <a:p>
            <a:r>
              <a:rPr lang="en-US" b="1" dirty="0">
                <a:latin typeface="Calibri"/>
                <a:cs typeface="Calibri"/>
              </a:rPr>
              <a:t>Local Network:</a:t>
            </a:r>
          </a:p>
          <a:p>
            <a:r>
              <a:rPr lang="en-US" b="1" dirty="0">
                <a:latin typeface="Calibri"/>
                <a:cs typeface="Calibri"/>
              </a:rPr>
              <a:t>http://10.0.1.5/support/ILWS/</a:t>
            </a:r>
            <a:r>
              <a:rPr lang="en-US" b="1" dirty="0" err="1">
                <a:latin typeface="Calibri"/>
                <a:cs typeface="Calibri"/>
              </a:rPr>
              <a:t>runs.php</a:t>
            </a:r>
            <a:endParaRPr lang="en-US" b="1" dirty="0">
              <a:latin typeface="Calibri"/>
              <a:cs typeface="Calibri"/>
            </a:endParaRPr>
          </a:p>
        </p:txBody>
      </p:sp>
      <p:sp>
        <p:nvSpPr>
          <p:cNvPr id="11" name="Rectangle 10"/>
          <p:cNvSpPr/>
          <p:nvPr/>
        </p:nvSpPr>
        <p:spPr>
          <a:xfrm>
            <a:off x="3429000" y="2743200"/>
            <a:ext cx="5334000" cy="6858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12880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jas.tif"/>
          <p:cNvPicPr>
            <a:picLocks noChangeAspect="1"/>
          </p:cNvPicPr>
          <p:nvPr/>
        </p:nvPicPr>
        <p:blipFill>
          <a:blip r:embed="rId2"/>
          <a:stretch>
            <a:fillRect/>
          </a:stretch>
        </p:blipFill>
        <p:spPr>
          <a:xfrm>
            <a:off x="304800" y="1371600"/>
            <a:ext cx="8229600" cy="1371600"/>
          </a:xfrm>
          <a:prstGeom prst="rect">
            <a:avLst/>
          </a:prstGeom>
        </p:spPr>
      </p:pic>
      <p:sp>
        <p:nvSpPr>
          <p:cNvPr id="10" name="Rectangle 9"/>
          <p:cNvSpPr/>
          <p:nvPr/>
        </p:nvSpPr>
        <p:spPr>
          <a:xfrm>
            <a:off x="-76200" y="1447800"/>
            <a:ext cx="9067800" cy="2416046"/>
          </a:xfrm>
          <a:prstGeom prst="rect">
            <a:avLst/>
          </a:prstGeom>
        </p:spPr>
        <p:txBody>
          <a:bodyPr wrap="square">
            <a:spAutoFit/>
          </a:bodyPr>
          <a:lstStyle/>
          <a:p>
            <a:pPr algn="ctr"/>
            <a:endParaRPr lang="en-US" sz="3500" dirty="0" smtClean="0">
              <a:latin typeface="Calibri"/>
              <a:cs typeface="Calibri"/>
            </a:endParaRPr>
          </a:p>
          <a:p>
            <a:pPr algn="ctr"/>
            <a:endParaRPr lang="en-US" sz="3000" dirty="0" smtClean="0">
              <a:latin typeface="Calibri"/>
              <a:cs typeface="Calibri"/>
            </a:endParaRPr>
          </a:p>
          <a:p>
            <a:pPr algn="ctr"/>
            <a:endParaRPr lang="en-US" sz="3000" dirty="0" smtClean="0">
              <a:latin typeface="Calibri"/>
              <a:cs typeface="Calibri"/>
            </a:endParaRPr>
          </a:p>
          <a:p>
            <a:pPr marL="742950" lvl="1" indent="-285750">
              <a:buFont typeface="Arial"/>
              <a:buChar char="•"/>
            </a:pPr>
            <a:r>
              <a:rPr lang="en-US" sz="1800" b="1" dirty="0" smtClean="0">
                <a:solidFill>
                  <a:schemeClr val="accent6">
                    <a:lumMod val="75000"/>
                  </a:schemeClr>
                </a:solidFill>
                <a:latin typeface="Calibri"/>
                <a:cs typeface="Calibri"/>
              </a:rPr>
              <a:t>Thermosphere/Ionosphere Lab</a:t>
            </a:r>
            <a:r>
              <a:rPr lang="en-US" sz="1800" dirty="0" smtClean="0">
                <a:solidFill>
                  <a:schemeClr val="accent6">
                    <a:lumMod val="75000"/>
                  </a:schemeClr>
                </a:solidFill>
                <a:latin typeface="Calibri"/>
                <a:cs typeface="Calibri"/>
              </a:rPr>
              <a:t> (Tim Fuller Rowell, NOAA)</a:t>
            </a:r>
            <a:r>
              <a:rPr lang="en-US" sz="1800" dirty="0" smtClean="0">
                <a:latin typeface="Calibri"/>
                <a:cs typeface="Calibri"/>
              </a:rPr>
              <a:t>:  </a:t>
            </a:r>
            <a:br>
              <a:rPr lang="en-US" sz="1800" dirty="0" smtClean="0">
                <a:latin typeface="Calibri"/>
                <a:cs typeface="Calibri"/>
              </a:rPr>
            </a:br>
            <a:r>
              <a:rPr lang="en-US" sz="1800" dirty="0" smtClean="0">
                <a:latin typeface="Calibri"/>
                <a:cs typeface="Calibri"/>
              </a:rPr>
              <a:t>http://ccmc.gsfc.nasa.gov/support/ILWS/TUTORIALS/Fuller-Rowell_Helio_Lab2010.pdf</a:t>
            </a:r>
          </a:p>
          <a:p>
            <a:pPr algn="ctr"/>
            <a:r>
              <a:rPr lang="en-US" sz="2000" dirty="0" smtClean="0">
                <a:latin typeface="Calibri"/>
                <a:cs typeface="Calibri"/>
              </a:rPr>
              <a:t> </a:t>
            </a:r>
            <a:r>
              <a:rPr lang="en-US" sz="2000" b="1" dirty="0" smtClean="0">
                <a:latin typeface="Calibri"/>
                <a:cs typeface="Calibri"/>
              </a:rPr>
              <a:t> </a:t>
            </a:r>
          </a:p>
        </p:txBody>
      </p:sp>
    </p:spTree>
    <p:extLst>
      <p:ext uri="{BB962C8B-B14F-4D97-AF65-F5344CB8AC3E}">
        <p14:creationId xmlns:p14="http://schemas.microsoft.com/office/powerpoint/2010/main" val="18890354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414867" y="1143000"/>
            <a:ext cx="8729133"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100" dirty="0" smtClean="0">
                <a:latin typeface="Calibri"/>
                <a:cs typeface="Calibri"/>
              </a:rPr>
              <a:t>Coupled </a:t>
            </a:r>
            <a:r>
              <a:rPr lang="en-US" sz="2100" dirty="0">
                <a:latin typeface="Calibri"/>
                <a:cs typeface="Calibri"/>
              </a:rPr>
              <a:t>Thermosphere Ionosphere Plasmasphere  </a:t>
            </a:r>
            <a:r>
              <a:rPr lang="en-US" sz="2100" dirty="0" smtClean="0">
                <a:latin typeface="Calibri"/>
                <a:cs typeface="Calibri"/>
              </a:rPr>
              <a:t>Electrodynamics Model</a:t>
            </a:r>
            <a:r>
              <a:rPr lang="en-US" sz="2100" b="1" dirty="0" smtClean="0">
                <a:latin typeface="Calibri"/>
                <a:cs typeface="Calibri"/>
              </a:rPr>
              <a:t>: </a:t>
            </a:r>
            <a:endParaRPr lang="en-US" sz="2100" b="1" dirty="0">
              <a:solidFill>
                <a:srgbClr val="FFFF66"/>
              </a:solidFill>
              <a:latin typeface="Calibri"/>
              <a:cs typeface="Calibri"/>
            </a:endParaRPr>
          </a:p>
        </p:txBody>
      </p:sp>
      <p:sp>
        <p:nvSpPr>
          <p:cNvPr id="18437" name="Rectangle 5"/>
          <p:cNvSpPr>
            <a:spLocks noChangeArrowheads="1"/>
          </p:cNvSpPr>
          <p:nvPr/>
        </p:nvSpPr>
        <p:spPr bwMode="auto">
          <a:xfrm>
            <a:off x="685800" y="1981200"/>
            <a:ext cx="7772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spcBef>
                <a:spcPct val="20000"/>
              </a:spcBef>
              <a:buFont typeface="Arial"/>
              <a:buChar char="•"/>
            </a:pPr>
            <a:r>
              <a:rPr lang="en-US" sz="1600" dirty="0" smtClean="0">
                <a:latin typeface="Calibri"/>
                <a:cs typeface="Calibri"/>
              </a:rPr>
              <a:t>Forcing: solar UV and EUV, Weimer electric </a:t>
            </a:r>
            <a:r>
              <a:rPr lang="en-US" sz="1600" dirty="0">
                <a:latin typeface="Calibri"/>
                <a:cs typeface="Calibri"/>
              </a:rPr>
              <a:t>field, TIROS/NOAA auroral </a:t>
            </a:r>
            <a:r>
              <a:rPr lang="en-US" sz="1600" dirty="0" smtClean="0">
                <a:latin typeface="Calibri"/>
                <a:cs typeface="Calibri"/>
              </a:rPr>
              <a:t>precipitation</a:t>
            </a:r>
            <a:r>
              <a:rPr lang="en-US" sz="1600" dirty="0">
                <a:latin typeface="Calibri"/>
                <a:cs typeface="Calibri"/>
              </a:rPr>
              <a:t>, </a:t>
            </a:r>
            <a:r>
              <a:rPr lang="en-US" sz="1600" dirty="0" smtClean="0">
                <a:latin typeface="Calibri"/>
                <a:cs typeface="Calibri"/>
              </a:rPr>
              <a:t>tidal forcing</a:t>
            </a:r>
          </a:p>
          <a:p>
            <a:pPr marL="285750" indent="-285750">
              <a:spcBef>
                <a:spcPct val="20000"/>
              </a:spcBef>
              <a:buFont typeface="Arial"/>
              <a:buChar char="•"/>
            </a:pPr>
            <a:endParaRPr lang="en-US" sz="600" dirty="0" smtClean="0">
              <a:latin typeface="Calibri"/>
              <a:cs typeface="Calibri"/>
            </a:endParaRPr>
          </a:p>
          <a:p>
            <a:pPr marL="342900" indent="-342900">
              <a:spcBef>
                <a:spcPct val="20000"/>
              </a:spcBef>
              <a:buFont typeface="Arial"/>
              <a:buChar char="•"/>
            </a:pPr>
            <a:r>
              <a:rPr lang="en-US" sz="1600" dirty="0">
                <a:latin typeface="Calibri"/>
                <a:cs typeface="Calibri"/>
              </a:rPr>
              <a:t>Example model output parameters on pressure levels </a:t>
            </a:r>
            <a:endParaRPr lang="en-US" sz="1600" dirty="0" smtClean="0">
              <a:latin typeface="Calibri"/>
              <a:cs typeface="Calibri"/>
            </a:endParaRPr>
          </a:p>
          <a:p>
            <a:pPr marL="742950" lvl="1" indent="-285750">
              <a:lnSpc>
                <a:spcPct val="80000"/>
              </a:lnSpc>
              <a:spcBef>
                <a:spcPct val="20000"/>
              </a:spcBef>
              <a:buFont typeface="Courier New"/>
              <a:buChar char="o"/>
            </a:pPr>
            <a:r>
              <a:rPr lang="en-US" sz="1600" dirty="0" smtClean="0">
                <a:latin typeface="Calibri"/>
                <a:cs typeface="Calibri"/>
              </a:rPr>
              <a:t>plasma </a:t>
            </a:r>
            <a:r>
              <a:rPr lang="en-US" sz="1600" dirty="0">
                <a:latin typeface="Calibri"/>
                <a:cs typeface="Calibri"/>
              </a:rPr>
              <a:t>density N_e </a:t>
            </a:r>
            <a:r>
              <a:rPr lang="en-US" sz="1600" dirty="0" smtClean="0">
                <a:latin typeface="Calibri"/>
                <a:cs typeface="Calibri"/>
              </a:rPr>
              <a:t>[m</a:t>
            </a:r>
            <a:r>
              <a:rPr lang="en-US" sz="1600" baseline="30000" dirty="0">
                <a:latin typeface="Calibri"/>
                <a:cs typeface="Calibri"/>
              </a:rPr>
              <a:t>-</a:t>
            </a:r>
            <a:r>
              <a:rPr lang="en-US" sz="1600" baseline="30000" dirty="0" smtClean="0">
                <a:latin typeface="Calibri"/>
                <a:cs typeface="Calibri"/>
              </a:rPr>
              <a:t>3</a:t>
            </a:r>
            <a:r>
              <a:rPr lang="en-US" sz="1600" dirty="0">
                <a:latin typeface="Calibri"/>
                <a:cs typeface="Calibri"/>
              </a:rPr>
              <a:t>]</a:t>
            </a:r>
            <a:r>
              <a:rPr lang="en-US" sz="1600" dirty="0" smtClean="0">
                <a:latin typeface="Calibri"/>
                <a:cs typeface="Calibri"/>
              </a:rPr>
              <a:t>, TEC [TECU]</a:t>
            </a:r>
          </a:p>
          <a:p>
            <a:pPr marL="742950" lvl="1" indent="-285750">
              <a:lnSpc>
                <a:spcPct val="80000"/>
              </a:lnSpc>
              <a:spcBef>
                <a:spcPct val="20000"/>
              </a:spcBef>
              <a:buFont typeface="Courier New"/>
              <a:buChar char="o"/>
            </a:pPr>
            <a:r>
              <a:rPr lang="en-US" sz="1600" dirty="0" smtClean="0">
                <a:latin typeface="Calibri"/>
                <a:cs typeface="Calibri"/>
              </a:rPr>
              <a:t>neutral </a:t>
            </a:r>
            <a:r>
              <a:rPr lang="en-US" sz="1600" dirty="0">
                <a:latin typeface="Calibri"/>
                <a:cs typeface="Calibri"/>
              </a:rPr>
              <a:t>wind </a:t>
            </a:r>
            <a:r>
              <a:rPr lang="en-US" sz="1600" dirty="0" smtClean="0">
                <a:latin typeface="Calibri"/>
                <a:cs typeface="Calibri"/>
              </a:rPr>
              <a:t>[m/s]</a:t>
            </a:r>
            <a:r>
              <a:rPr lang="en-US" sz="1600" baseline="30000" dirty="0" smtClean="0">
                <a:latin typeface="Calibri"/>
                <a:cs typeface="Calibri"/>
              </a:rPr>
              <a:t> </a:t>
            </a:r>
            <a:r>
              <a:rPr lang="en-US" sz="1600" dirty="0">
                <a:latin typeface="Calibri"/>
                <a:cs typeface="Calibri"/>
              </a:rPr>
              <a:t>(meridional Vn_lat positive south, zonal Vn_lon positive east, vertical Vn_IP positive up), </a:t>
            </a:r>
            <a:endParaRPr lang="en-US" sz="1600" dirty="0" smtClean="0">
              <a:latin typeface="Calibri"/>
              <a:cs typeface="Calibri"/>
            </a:endParaRPr>
          </a:p>
          <a:p>
            <a:pPr marL="742950" lvl="1" indent="-285750">
              <a:lnSpc>
                <a:spcPct val="80000"/>
              </a:lnSpc>
              <a:spcBef>
                <a:spcPct val="20000"/>
              </a:spcBef>
              <a:buFont typeface="Courier New"/>
              <a:buChar char="o"/>
            </a:pPr>
            <a:r>
              <a:rPr lang="en-US" sz="1600" dirty="0" smtClean="0">
                <a:latin typeface="Calibri"/>
                <a:cs typeface="Calibri"/>
              </a:rPr>
              <a:t>temperature </a:t>
            </a:r>
            <a:r>
              <a:rPr lang="en-US" sz="1600" dirty="0">
                <a:latin typeface="Calibri"/>
                <a:cs typeface="Calibri"/>
              </a:rPr>
              <a:t>T_n </a:t>
            </a:r>
            <a:r>
              <a:rPr lang="en-US" sz="1600" dirty="0" smtClean="0">
                <a:latin typeface="Calibri"/>
                <a:cs typeface="Calibri"/>
              </a:rPr>
              <a:t>[K</a:t>
            </a:r>
            <a:r>
              <a:rPr lang="en-US" sz="1600" dirty="0">
                <a:latin typeface="Calibri"/>
                <a:cs typeface="Calibri"/>
              </a:rPr>
              <a:t>]</a:t>
            </a:r>
            <a:r>
              <a:rPr lang="en-US" sz="1600" dirty="0" smtClean="0">
                <a:latin typeface="Calibri"/>
                <a:cs typeface="Calibri"/>
              </a:rPr>
              <a:t>, </a:t>
            </a:r>
          </a:p>
          <a:p>
            <a:pPr marL="742950" lvl="1" indent="-285750">
              <a:lnSpc>
                <a:spcPct val="80000"/>
              </a:lnSpc>
              <a:spcBef>
                <a:spcPct val="20000"/>
              </a:spcBef>
              <a:buFont typeface="Courier New"/>
              <a:buChar char="o"/>
            </a:pPr>
            <a:r>
              <a:rPr lang="en-US" sz="1600" dirty="0" smtClean="0">
                <a:latin typeface="Calibri"/>
                <a:cs typeface="Calibri"/>
              </a:rPr>
              <a:t>mean </a:t>
            </a:r>
            <a:r>
              <a:rPr lang="en-US" sz="1600" dirty="0">
                <a:latin typeface="Calibri"/>
                <a:cs typeface="Calibri"/>
              </a:rPr>
              <a:t>molecular mass Rmt </a:t>
            </a:r>
            <a:r>
              <a:rPr lang="en-US" sz="1600" dirty="0" smtClean="0">
                <a:latin typeface="Calibri"/>
                <a:cs typeface="Calibri"/>
              </a:rPr>
              <a:t>[amu], </a:t>
            </a:r>
            <a:r>
              <a:rPr lang="en-US" sz="1600" dirty="0">
                <a:latin typeface="Calibri"/>
                <a:cs typeface="Calibri"/>
              </a:rPr>
              <a:t>mass density rho </a:t>
            </a:r>
            <a:r>
              <a:rPr lang="en-US" sz="1600" dirty="0" smtClean="0">
                <a:latin typeface="Calibri"/>
                <a:cs typeface="Calibri"/>
              </a:rPr>
              <a:t>[kg/m</a:t>
            </a:r>
            <a:r>
              <a:rPr lang="en-US" sz="1600" baseline="30000" dirty="0" smtClean="0">
                <a:latin typeface="Calibri"/>
                <a:cs typeface="Calibri"/>
              </a:rPr>
              <a:t>3</a:t>
            </a:r>
            <a:r>
              <a:rPr lang="en-US" sz="1600" dirty="0">
                <a:latin typeface="Calibri"/>
                <a:cs typeface="Calibri"/>
              </a:rPr>
              <a:t>]</a:t>
            </a:r>
            <a:r>
              <a:rPr lang="en-US" sz="1600" dirty="0" smtClean="0">
                <a:latin typeface="Calibri"/>
                <a:cs typeface="Calibri"/>
              </a:rPr>
              <a:t>, </a:t>
            </a:r>
          </a:p>
          <a:p>
            <a:pPr marL="742950" lvl="1" indent="-285750">
              <a:lnSpc>
                <a:spcPct val="80000"/>
              </a:lnSpc>
              <a:spcBef>
                <a:spcPct val="20000"/>
              </a:spcBef>
              <a:buFont typeface="Courier New"/>
              <a:buChar char="o"/>
            </a:pPr>
            <a:r>
              <a:rPr lang="en-US" sz="1600" dirty="0" smtClean="0">
                <a:latin typeface="Calibri"/>
                <a:cs typeface="Calibri"/>
              </a:rPr>
              <a:t>height </a:t>
            </a:r>
            <a:r>
              <a:rPr lang="en-US" sz="1600" dirty="0">
                <a:latin typeface="Calibri"/>
                <a:cs typeface="Calibri"/>
              </a:rPr>
              <a:t>of pressure level H </a:t>
            </a:r>
            <a:r>
              <a:rPr lang="en-US" sz="1600" dirty="0" smtClean="0">
                <a:latin typeface="Calibri"/>
                <a:cs typeface="Calibri"/>
              </a:rPr>
              <a:t>[m]</a:t>
            </a:r>
          </a:p>
          <a:p>
            <a:pPr marL="742950" lvl="1" indent="-285750">
              <a:lnSpc>
                <a:spcPct val="80000"/>
              </a:lnSpc>
              <a:spcBef>
                <a:spcPct val="20000"/>
              </a:spcBef>
              <a:buFont typeface="Courier New"/>
              <a:buChar char="o"/>
            </a:pPr>
            <a:r>
              <a:rPr lang="en-US" sz="1600" dirty="0" smtClean="0">
                <a:latin typeface="Calibri"/>
                <a:cs typeface="Calibri"/>
              </a:rPr>
              <a:t>Joule heating Pjoule </a:t>
            </a:r>
            <a:r>
              <a:rPr lang="pl-PL" sz="1600" dirty="0" smtClean="0">
                <a:latin typeface="Calibri"/>
                <a:cs typeface="Calibri"/>
              </a:rPr>
              <a:t>[</a:t>
            </a:r>
            <a:r>
              <a:rPr lang="pl-PL" sz="1600" dirty="0">
                <a:latin typeface="Calibri"/>
                <a:cs typeface="Calibri"/>
              </a:rPr>
              <a:t>J/(kg s)]</a:t>
            </a:r>
            <a:r>
              <a:rPr lang="en-US" sz="1600" dirty="0" smtClean="0">
                <a:latin typeface="Calibri"/>
                <a:cs typeface="Calibri"/>
              </a:rPr>
              <a:t>, height-integrated Joule heating </a:t>
            </a:r>
            <a:r>
              <a:rPr lang="en-US" sz="1600" dirty="0">
                <a:latin typeface="Calibri"/>
                <a:cs typeface="Calibri"/>
              </a:rPr>
              <a:t>Wjoule </a:t>
            </a:r>
            <a:r>
              <a:rPr lang="pt-BR" sz="1600" dirty="0" smtClean="0">
                <a:latin typeface="Calibri"/>
                <a:cs typeface="Calibri"/>
              </a:rPr>
              <a:t>[mW/ </a:t>
            </a:r>
            <a:r>
              <a:rPr lang="pt-BR" sz="1600" dirty="0">
                <a:latin typeface="Calibri"/>
                <a:cs typeface="Calibri"/>
              </a:rPr>
              <a:t>m</a:t>
            </a:r>
            <a:r>
              <a:rPr lang="pt-BR" sz="1600" baseline="30000" dirty="0">
                <a:latin typeface="Calibri"/>
                <a:cs typeface="Calibri"/>
              </a:rPr>
              <a:t>2</a:t>
            </a:r>
            <a:r>
              <a:rPr lang="pt-BR" sz="1600" dirty="0" smtClean="0">
                <a:latin typeface="Calibri"/>
                <a:cs typeface="Calibri"/>
              </a:rPr>
              <a:t>]</a:t>
            </a:r>
          </a:p>
          <a:p>
            <a:pPr marL="742950" lvl="1" indent="-285750">
              <a:lnSpc>
                <a:spcPct val="80000"/>
              </a:lnSpc>
              <a:spcBef>
                <a:spcPct val="20000"/>
              </a:spcBef>
              <a:buFont typeface="Courier New"/>
              <a:buChar char="o"/>
            </a:pPr>
            <a:r>
              <a:rPr lang="en-US" sz="1600" dirty="0" smtClean="0">
                <a:latin typeface="Calibri"/>
                <a:cs typeface="Calibri"/>
              </a:rPr>
              <a:t>rd(variable): change in variable = storm time – quiet time </a:t>
            </a:r>
          </a:p>
          <a:p>
            <a:pPr marL="742950" lvl="1" indent="-285750">
              <a:lnSpc>
                <a:spcPct val="80000"/>
              </a:lnSpc>
              <a:spcBef>
                <a:spcPct val="20000"/>
              </a:spcBef>
              <a:buFont typeface="Courier New"/>
              <a:buChar char="o"/>
            </a:pPr>
            <a:endParaRPr lang="en-US" sz="800" dirty="0">
              <a:latin typeface="Calibri"/>
              <a:cs typeface="Calibri"/>
            </a:endParaRPr>
          </a:p>
          <a:p>
            <a:pPr marL="342900" indent="-342900">
              <a:spcBef>
                <a:spcPct val="20000"/>
              </a:spcBef>
              <a:buFont typeface="Arial"/>
              <a:buChar char="•"/>
            </a:pPr>
            <a:r>
              <a:rPr lang="en-US" sz="1600" dirty="0" smtClean="0">
                <a:latin typeface="Calibri"/>
                <a:cs typeface="Calibri"/>
              </a:rPr>
              <a:t>Approximate </a:t>
            </a:r>
            <a:r>
              <a:rPr lang="en-US" sz="1600" dirty="0">
                <a:latin typeface="Calibri"/>
                <a:cs typeface="Calibri"/>
              </a:rPr>
              <a:t>altitudes: pressure level 1 (80km, lower boundary), level 3 (90km), level 5 (103km), level </a:t>
            </a:r>
            <a:r>
              <a:rPr lang="en-US" sz="1600" dirty="0" smtClean="0">
                <a:latin typeface="Calibri"/>
                <a:cs typeface="Calibri"/>
              </a:rPr>
              <a:t>6 (</a:t>
            </a:r>
            <a:r>
              <a:rPr lang="en-US" sz="1600" dirty="0">
                <a:latin typeface="Calibri"/>
                <a:cs typeface="Calibri"/>
              </a:rPr>
              <a:t>110km), level 7 (120 km, E-region ionosphere), level 8 (135km), level 9 (160km), level 12 (300 km, F-region ionosphere</a:t>
            </a:r>
            <a:r>
              <a:rPr lang="en-US" sz="1600" dirty="0" smtClean="0">
                <a:latin typeface="Calibri"/>
                <a:cs typeface="Calibri"/>
              </a:rPr>
              <a:t>)</a:t>
            </a:r>
          </a:p>
          <a:p>
            <a:pPr marL="342900" indent="-342900">
              <a:spcBef>
                <a:spcPct val="20000"/>
              </a:spcBef>
              <a:buFont typeface="Arial"/>
              <a:buChar char="•"/>
            </a:pPr>
            <a:endParaRPr lang="en-US" sz="800" dirty="0" smtClean="0">
              <a:latin typeface="Calibri"/>
              <a:cs typeface="Calibri"/>
            </a:endParaRPr>
          </a:p>
          <a:p>
            <a:pPr marL="342900" indent="-342900">
              <a:spcBef>
                <a:spcPct val="20000"/>
              </a:spcBef>
              <a:buFont typeface="Arial"/>
              <a:buChar char="•"/>
            </a:pPr>
            <a:r>
              <a:rPr lang="en-US" sz="1600" dirty="0" smtClean="0">
                <a:latin typeface="Calibri"/>
                <a:cs typeface="Calibri"/>
              </a:rPr>
              <a:t>Model outputs also on height levels</a:t>
            </a:r>
            <a:endParaRPr lang="en-US" sz="1600" dirty="0">
              <a:latin typeface="Calibri"/>
              <a:cs typeface="Calibri"/>
            </a:endParaRPr>
          </a:p>
          <a:p>
            <a:pPr marL="342900" indent="-342900">
              <a:lnSpc>
                <a:spcPct val="90000"/>
              </a:lnSpc>
              <a:spcBef>
                <a:spcPct val="20000"/>
              </a:spcBef>
            </a:pPr>
            <a:endParaRPr lang="en-US" sz="1800" dirty="0">
              <a:latin typeface="Calibri"/>
              <a:cs typeface="Calibri"/>
            </a:endParaRPr>
          </a:p>
        </p:txBody>
      </p:sp>
      <p:sp>
        <p:nvSpPr>
          <p:cNvPr id="5" name="Rectangle 4"/>
          <p:cNvSpPr/>
          <p:nvPr/>
        </p:nvSpPr>
        <p:spPr>
          <a:xfrm>
            <a:off x="1295400" y="304800"/>
            <a:ext cx="6629400" cy="492443"/>
          </a:xfrm>
          <a:prstGeom prst="rect">
            <a:avLst/>
          </a:prstGeom>
        </p:spPr>
        <p:txBody>
          <a:bodyPr wrap="square">
            <a:spAutoFit/>
          </a:bodyPr>
          <a:lstStyle/>
          <a:p>
            <a:pPr algn="ctr"/>
            <a:r>
              <a:rPr lang="en-US" sz="2600" dirty="0" smtClean="0">
                <a:latin typeface="Calibri"/>
                <a:cs typeface="Calibri"/>
              </a:rPr>
              <a:t>CTIPe Model</a:t>
            </a:r>
            <a:endParaRPr lang="en-US" sz="2600" b="1" dirty="0" smtClean="0">
              <a:latin typeface="Calibri"/>
              <a:cs typeface="Calibri"/>
            </a:endParaRPr>
          </a:p>
        </p:txBody>
      </p:sp>
    </p:spTree>
    <p:extLst>
      <p:ext uri="{BB962C8B-B14F-4D97-AF65-F5344CB8AC3E}">
        <p14:creationId xmlns:p14="http://schemas.microsoft.com/office/powerpoint/2010/main" val="4823334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5"/>
          <p:cNvSpPr>
            <a:spLocks noChangeArrowheads="1"/>
          </p:cNvSpPr>
          <p:nvPr/>
        </p:nvSpPr>
        <p:spPr bwMode="auto">
          <a:xfrm>
            <a:off x="152400" y="1143000"/>
            <a:ext cx="8763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endParaRPr lang="en-US" sz="800" dirty="0">
              <a:latin typeface="Calibri" charset="0"/>
              <a:cs typeface="Calibri" charset="0"/>
            </a:endParaRPr>
          </a:p>
          <a:p>
            <a:pPr marL="342900" indent="-342900">
              <a:buFont typeface="Arial"/>
              <a:buChar char="•"/>
              <a:defRPr/>
            </a:pPr>
            <a:endParaRPr lang="en-US" sz="2200" dirty="0">
              <a:latin typeface="Calibri" charset="0"/>
              <a:cs typeface="Calibri" charset="0"/>
            </a:endParaRPr>
          </a:p>
          <a:p>
            <a:pPr>
              <a:defRPr/>
            </a:pPr>
            <a:endParaRPr lang="en-US" sz="2200" dirty="0">
              <a:latin typeface="Calibri" charset="0"/>
              <a:cs typeface="Calibri" charset="0"/>
            </a:endParaRPr>
          </a:p>
        </p:txBody>
      </p:sp>
      <p:sp>
        <p:nvSpPr>
          <p:cNvPr id="1843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MS PGothic" charset="0"/>
                <a:cs typeface="MS PGothic" charset="0"/>
              </a:defRPr>
            </a:lvl1pPr>
            <a:lvl2pPr marL="742950" indent="-285750" eaLnBrk="0" hangingPunct="0">
              <a:defRPr sz="2400">
                <a:solidFill>
                  <a:schemeClr val="tx1"/>
                </a:solidFill>
                <a:latin typeface="Times" charset="0"/>
                <a:ea typeface="MS PGothic" charset="0"/>
                <a:cs typeface="MS PGothic" charset="0"/>
              </a:defRPr>
            </a:lvl2pPr>
            <a:lvl3pPr marL="1143000" indent="-228600" eaLnBrk="0" hangingPunct="0">
              <a:defRPr sz="2400">
                <a:solidFill>
                  <a:schemeClr val="tx1"/>
                </a:solidFill>
                <a:latin typeface="Times" charset="0"/>
                <a:ea typeface="MS PGothic" charset="0"/>
                <a:cs typeface="MS PGothic" charset="0"/>
              </a:defRPr>
            </a:lvl3pPr>
            <a:lvl4pPr marL="1600200" indent="-228600" eaLnBrk="0" hangingPunct="0">
              <a:defRPr sz="2400">
                <a:solidFill>
                  <a:schemeClr val="tx1"/>
                </a:solidFill>
                <a:latin typeface="Times" charset="0"/>
                <a:ea typeface="MS PGothic" charset="0"/>
                <a:cs typeface="MS PGothic" charset="0"/>
              </a:defRPr>
            </a:lvl4pPr>
            <a:lvl5pPr marL="2057400" indent="-228600" eaLnBrk="0" hangingPunct="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CDAEFB5A-8210-6F4B-9A22-B8B64127B275}" type="slidenum">
              <a:rPr lang="en-US" sz="1400">
                <a:latin typeface="Times New Roman" charset="0"/>
              </a:rPr>
              <a:pPr eaLnBrk="1" hangingPunct="1"/>
              <a:t>4</a:t>
            </a:fld>
            <a:endParaRPr lang="en-US" sz="1400" dirty="0">
              <a:latin typeface="Times New Roman" charset="0"/>
            </a:endParaRPr>
          </a:p>
        </p:txBody>
      </p:sp>
      <p:sp>
        <p:nvSpPr>
          <p:cNvPr id="6" name="Rectangle 5"/>
          <p:cNvSpPr/>
          <p:nvPr/>
        </p:nvSpPr>
        <p:spPr>
          <a:xfrm>
            <a:off x="1143000" y="304800"/>
            <a:ext cx="6934200" cy="492443"/>
          </a:xfrm>
          <a:prstGeom prst="rect">
            <a:avLst/>
          </a:prstGeom>
        </p:spPr>
        <p:txBody>
          <a:bodyPr wrap="square">
            <a:spAutoFit/>
          </a:bodyPr>
          <a:lstStyle/>
          <a:p>
            <a:pPr algn="ctr"/>
            <a:r>
              <a:rPr lang="en-US" sz="2600" dirty="0" smtClean="0">
                <a:latin typeface="Calibri"/>
                <a:cs typeface="Calibri"/>
              </a:rPr>
              <a:t>Generic Magnetospheric Forcing  </a:t>
            </a:r>
          </a:p>
        </p:txBody>
      </p:sp>
      <p:pic>
        <p:nvPicPr>
          <p:cNvPr id="7" name="Picture 6"/>
          <p:cNvPicPr>
            <a:picLocks noChangeAspect="1"/>
          </p:cNvPicPr>
          <p:nvPr/>
        </p:nvPicPr>
        <p:blipFill>
          <a:blip r:embed="rId3"/>
          <a:stretch>
            <a:fillRect/>
          </a:stretch>
        </p:blipFill>
        <p:spPr>
          <a:xfrm>
            <a:off x="457200" y="1371600"/>
            <a:ext cx="3810000" cy="4724400"/>
          </a:xfrm>
          <a:prstGeom prst="rect">
            <a:avLst/>
          </a:prstGeom>
        </p:spPr>
      </p:pic>
      <p:pic>
        <p:nvPicPr>
          <p:cNvPr id="8" name="Picture 7"/>
          <p:cNvPicPr>
            <a:picLocks noChangeAspect="1"/>
          </p:cNvPicPr>
          <p:nvPr/>
        </p:nvPicPr>
        <p:blipFill rotWithShape="1">
          <a:blip r:embed="rId4"/>
          <a:srcRect l="17908" t="17544" r="18085"/>
          <a:stretch/>
        </p:blipFill>
        <p:spPr>
          <a:xfrm>
            <a:off x="4800600" y="3657600"/>
            <a:ext cx="3429000" cy="2387600"/>
          </a:xfrm>
          <a:prstGeom prst="rect">
            <a:avLst/>
          </a:prstGeom>
        </p:spPr>
      </p:pic>
      <p:sp>
        <p:nvSpPr>
          <p:cNvPr id="10" name="TextBox 9"/>
          <p:cNvSpPr txBox="1"/>
          <p:nvPr/>
        </p:nvSpPr>
        <p:spPr>
          <a:xfrm>
            <a:off x="4267200" y="1295400"/>
            <a:ext cx="4495800" cy="2308324"/>
          </a:xfrm>
          <a:prstGeom prst="rect">
            <a:avLst/>
          </a:prstGeom>
          <a:noFill/>
        </p:spPr>
        <p:txBody>
          <a:bodyPr wrap="square" rtlCol="0">
            <a:spAutoFit/>
          </a:bodyPr>
          <a:lstStyle/>
          <a:p>
            <a:r>
              <a:rPr lang="en-US" sz="1800" dirty="0">
                <a:latin typeface="Calibri"/>
                <a:cs typeface="Calibri"/>
              </a:rPr>
              <a:t>Generic equinox storm: </a:t>
            </a:r>
            <a:endParaRPr lang="en-US" sz="1800" dirty="0" smtClean="0">
              <a:latin typeface="Calibri"/>
              <a:cs typeface="Calibri"/>
            </a:endParaRPr>
          </a:p>
          <a:p>
            <a:pPr marL="342900" indent="-342900">
              <a:buFont typeface="Arial"/>
              <a:buChar char="•"/>
            </a:pPr>
            <a:r>
              <a:rPr lang="en-US" sz="1800" dirty="0" smtClean="0">
                <a:latin typeface="Calibri"/>
                <a:cs typeface="Calibri"/>
              </a:rPr>
              <a:t>12 </a:t>
            </a:r>
            <a:r>
              <a:rPr lang="en-US" sz="1800" dirty="0">
                <a:latin typeface="Calibri"/>
                <a:cs typeface="Calibri"/>
              </a:rPr>
              <a:t>hr increase in magnetospheric </a:t>
            </a:r>
            <a:r>
              <a:rPr lang="en-US" sz="1800" dirty="0" smtClean="0">
                <a:latin typeface="Calibri"/>
                <a:cs typeface="Calibri"/>
              </a:rPr>
              <a:t>sources </a:t>
            </a:r>
            <a:r>
              <a:rPr lang="en-US" sz="1500" dirty="0" smtClean="0">
                <a:latin typeface="Calibri"/>
                <a:cs typeface="Calibri"/>
              </a:rPr>
              <a:t>(Bz= -10 nT, </a:t>
            </a:r>
            <a:r>
              <a:rPr lang="en-US" sz="1500" dirty="0">
                <a:latin typeface="Calibri"/>
                <a:cs typeface="Calibri"/>
              </a:rPr>
              <a:t>|Vx|= 600 km/s, </a:t>
            </a:r>
            <a:r>
              <a:rPr lang="en-US" sz="1500" dirty="0" smtClean="0">
                <a:latin typeface="Calibri"/>
                <a:cs typeface="Calibri"/>
              </a:rPr>
              <a:t>n= 10/cm</a:t>
            </a:r>
            <a:r>
              <a:rPr lang="en-US" sz="1500" baseline="30000" dirty="0" smtClean="0">
                <a:latin typeface="Calibri"/>
                <a:cs typeface="Calibri"/>
              </a:rPr>
              <a:t>3</a:t>
            </a:r>
            <a:r>
              <a:rPr lang="en-US" sz="1500" dirty="0" smtClean="0">
                <a:latin typeface="Calibri"/>
                <a:cs typeface="Calibri"/>
              </a:rPr>
              <a:t>, HPI=10, HP=150 GW)</a:t>
            </a:r>
            <a:r>
              <a:rPr lang="en-US" sz="1800" dirty="0" smtClean="0">
                <a:latin typeface="Calibri"/>
                <a:cs typeface="Calibri"/>
              </a:rPr>
              <a:t>, </a:t>
            </a:r>
            <a:r>
              <a:rPr lang="en-US" sz="1800" dirty="0">
                <a:latin typeface="Calibri"/>
                <a:cs typeface="Calibri"/>
              </a:rPr>
              <a:t>Kp~8, </a:t>
            </a:r>
            <a:r>
              <a:rPr lang="en-US" sz="1800" dirty="0" smtClean="0">
                <a:latin typeface="Calibri"/>
                <a:cs typeface="Calibri"/>
              </a:rPr>
              <a:t>and return to quiet levels </a:t>
            </a:r>
            <a:r>
              <a:rPr lang="en-US" sz="1500" dirty="0" smtClean="0">
                <a:latin typeface="Calibri"/>
                <a:cs typeface="Calibri"/>
              </a:rPr>
              <a:t>(Bz</a:t>
            </a:r>
            <a:r>
              <a:rPr lang="en-US" sz="1500" dirty="0">
                <a:latin typeface="Calibri"/>
                <a:cs typeface="Calibri"/>
              </a:rPr>
              <a:t>= </a:t>
            </a:r>
            <a:r>
              <a:rPr lang="en-US" sz="1500" dirty="0" smtClean="0">
                <a:latin typeface="Calibri"/>
                <a:cs typeface="Calibri"/>
              </a:rPr>
              <a:t>-0.42 </a:t>
            </a:r>
            <a:r>
              <a:rPr lang="en-US" sz="1500" dirty="0">
                <a:latin typeface="Calibri"/>
                <a:cs typeface="Calibri"/>
              </a:rPr>
              <a:t>nT, |Vx|= 470 km/s, </a:t>
            </a:r>
            <a:r>
              <a:rPr lang="en-US" sz="1500" dirty="0" smtClean="0">
                <a:latin typeface="Calibri"/>
                <a:cs typeface="Calibri"/>
              </a:rPr>
              <a:t>n</a:t>
            </a:r>
            <a:r>
              <a:rPr lang="en-US" sz="1500" dirty="0">
                <a:latin typeface="Calibri"/>
                <a:cs typeface="Calibri"/>
              </a:rPr>
              <a:t>= 5</a:t>
            </a:r>
            <a:r>
              <a:rPr lang="en-US" sz="1500" dirty="0" smtClean="0">
                <a:latin typeface="Calibri"/>
                <a:cs typeface="Calibri"/>
              </a:rPr>
              <a:t>/cm</a:t>
            </a:r>
            <a:r>
              <a:rPr lang="en-US" sz="1500" baseline="30000" dirty="0" smtClean="0">
                <a:latin typeface="Calibri"/>
                <a:cs typeface="Calibri"/>
              </a:rPr>
              <a:t>3</a:t>
            </a:r>
            <a:r>
              <a:rPr lang="en-US" sz="1500" dirty="0">
                <a:latin typeface="Calibri"/>
                <a:cs typeface="Calibri"/>
              </a:rPr>
              <a:t>, </a:t>
            </a:r>
            <a:r>
              <a:rPr lang="en-US" sz="1500" dirty="0" smtClean="0">
                <a:latin typeface="Calibri"/>
                <a:cs typeface="Calibri"/>
              </a:rPr>
              <a:t>HPI=</a:t>
            </a:r>
            <a:r>
              <a:rPr lang="en-US" sz="1500" dirty="0">
                <a:latin typeface="Calibri"/>
                <a:cs typeface="Calibri"/>
              </a:rPr>
              <a:t>5</a:t>
            </a:r>
            <a:r>
              <a:rPr lang="en-US" sz="1500" dirty="0" smtClean="0">
                <a:latin typeface="Calibri"/>
                <a:cs typeface="Calibri"/>
              </a:rPr>
              <a:t>, HP=50)</a:t>
            </a:r>
            <a:r>
              <a:rPr lang="en-US" sz="1600" dirty="0" smtClean="0">
                <a:latin typeface="Calibri"/>
                <a:cs typeface="Calibri"/>
              </a:rPr>
              <a:t> </a:t>
            </a:r>
            <a:r>
              <a:rPr lang="en-US" sz="1800" dirty="0" smtClean="0">
                <a:latin typeface="Calibri"/>
                <a:cs typeface="Calibri"/>
              </a:rPr>
              <a:t>for recovery</a:t>
            </a:r>
            <a:r>
              <a:rPr lang="en-US" sz="1800" dirty="0">
                <a:latin typeface="Calibri"/>
                <a:cs typeface="Calibri"/>
              </a:rPr>
              <a:t>.</a:t>
            </a:r>
            <a:endParaRPr lang="en-US" sz="1800" dirty="0" smtClean="0">
              <a:latin typeface="Calibri"/>
              <a:cs typeface="Calibri"/>
            </a:endParaRPr>
          </a:p>
          <a:p>
            <a:pPr marL="342900" indent="-342900">
              <a:buFont typeface="Arial"/>
              <a:buChar char="•"/>
            </a:pPr>
            <a:r>
              <a:rPr lang="en-US" sz="1800" dirty="0" smtClean="0">
                <a:latin typeface="Calibri"/>
                <a:cs typeface="Calibri"/>
              </a:rPr>
              <a:t>Storm </a:t>
            </a:r>
            <a:r>
              <a:rPr lang="en-US" sz="1800" dirty="0">
                <a:latin typeface="Calibri"/>
                <a:cs typeface="Calibri"/>
              </a:rPr>
              <a:t>commence at </a:t>
            </a:r>
            <a:r>
              <a:rPr lang="en-US" sz="1800" dirty="0" smtClean="0">
                <a:latin typeface="Calibri"/>
                <a:cs typeface="Calibri"/>
              </a:rPr>
              <a:t>12UT on 03/21. </a:t>
            </a:r>
          </a:p>
          <a:p>
            <a:pPr marL="342900" indent="-342900">
              <a:buFont typeface="Arial"/>
              <a:buChar char="•"/>
            </a:pPr>
            <a:r>
              <a:rPr lang="en-US" sz="1800" dirty="0" smtClean="0">
                <a:latin typeface="Calibri"/>
                <a:cs typeface="Calibri"/>
              </a:rPr>
              <a:t>Moderate </a:t>
            </a:r>
            <a:r>
              <a:rPr lang="en-US" sz="1800" dirty="0">
                <a:latin typeface="Calibri"/>
                <a:cs typeface="Calibri"/>
              </a:rPr>
              <a:t>solar activity F10.7~150</a:t>
            </a:r>
            <a:r>
              <a:rPr lang="en-US" sz="1800" dirty="0" smtClean="0">
                <a:latin typeface="Calibri"/>
                <a:cs typeface="Calibri"/>
              </a:rPr>
              <a:t>.</a:t>
            </a:r>
            <a:endParaRPr lang="en-US" sz="1800" dirty="0">
              <a:latin typeface="Calibri"/>
              <a:cs typeface="Calibri"/>
            </a:endParaRPr>
          </a:p>
        </p:txBody>
      </p:sp>
    </p:spTree>
    <p:extLst>
      <p:ext uri="{BB962C8B-B14F-4D97-AF65-F5344CB8AC3E}">
        <p14:creationId xmlns:p14="http://schemas.microsoft.com/office/powerpoint/2010/main" val="42664847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5"/>
          <p:cNvSpPr>
            <a:spLocks noChangeArrowheads="1"/>
          </p:cNvSpPr>
          <p:nvPr/>
        </p:nvSpPr>
        <p:spPr bwMode="auto">
          <a:xfrm>
            <a:off x="152400" y="1143000"/>
            <a:ext cx="8763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endParaRPr lang="en-US" sz="800" dirty="0">
              <a:latin typeface="Calibri" charset="0"/>
              <a:cs typeface="Calibri" charset="0"/>
            </a:endParaRPr>
          </a:p>
          <a:p>
            <a:pPr marL="342900" indent="-342900">
              <a:buFont typeface="Arial"/>
              <a:buChar char="•"/>
              <a:defRPr/>
            </a:pPr>
            <a:endParaRPr lang="en-US" sz="2200" dirty="0">
              <a:latin typeface="Calibri" charset="0"/>
              <a:cs typeface="Calibri" charset="0"/>
            </a:endParaRPr>
          </a:p>
          <a:p>
            <a:pPr>
              <a:defRPr/>
            </a:pPr>
            <a:endParaRPr lang="en-US" sz="2200" dirty="0">
              <a:latin typeface="Calibri" charset="0"/>
              <a:cs typeface="Calibri" charset="0"/>
            </a:endParaRPr>
          </a:p>
        </p:txBody>
      </p:sp>
      <p:sp>
        <p:nvSpPr>
          <p:cNvPr id="1843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MS PGothic" charset="0"/>
                <a:cs typeface="MS PGothic" charset="0"/>
              </a:defRPr>
            </a:lvl1pPr>
            <a:lvl2pPr marL="742950" indent="-285750" eaLnBrk="0" hangingPunct="0">
              <a:defRPr sz="2400">
                <a:solidFill>
                  <a:schemeClr val="tx1"/>
                </a:solidFill>
                <a:latin typeface="Times" charset="0"/>
                <a:ea typeface="MS PGothic" charset="0"/>
                <a:cs typeface="MS PGothic" charset="0"/>
              </a:defRPr>
            </a:lvl2pPr>
            <a:lvl3pPr marL="1143000" indent="-228600" eaLnBrk="0" hangingPunct="0">
              <a:defRPr sz="2400">
                <a:solidFill>
                  <a:schemeClr val="tx1"/>
                </a:solidFill>
                <a:latin typeface="Times" charset="0"/>
                <a:ea typeface="MS PGothic" charset="0"/>
                <a:cs typeface="MS PGothic" charset="0"/>
              </a:defRPr>
            </a:lvl3pPr>
            <a:lvl4pPr marL="1600200" indent="-228600" eaLnBrk="0" hangingPunct="0">
              <a:defRPr sz="2400">
                <a:solidFill>
                  <a:schemeClr val="tx1"/>
                </a:solidFill>
                <a:latin typeface="Times" charset="0"/>
                <a:ea typeface="MS PGothic" charset="0"/>
                <a:cs typeface="MS PGothic" charset="0"/>
              </a:defRPr>
            </a:lvl4pPr>
            <a:lvl5pPr marL="2057400" indent="-228600" eaLnBrk="0" hangingPunct="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CDAEFB5A-8210-6F4B-9A22-B8B64127B275}" type="slidenum">
              <a:rPr lang="en-US" sz="1400">
                <a:latin typeface="Times New Roman" charset="0"/>
              </a:rPr>
              <a:pPr eaLnBrk="1" hangingPunct="1"/>
              <a:t>5</a:t>
            </a:fld>
            <a:endParaRPr lang="en-US" sz="1400" dirty="0">
              <a:latin typeface="Times New Roman" charset="0"/>
            </a:endParaRPr>
          </a:p>
        </p:txBody>
      </p:sp>
      <p:sp>
        <p:nvSpPr>
          <p:cNvPr id="7" name="TextBox 6"/>
          <p:cNvSpPr txBox="1"/>
          <p:nvPr/>
        </p:nvSpPr>
        <p:spPr>
          <a:xfrm>
            <a:off x="457200" y="533400"/>
            <a:ext cx="8305800" cy="461665"/>
          </a:xfrm>
          <a:prstGeom prst="rect">
            <a:avLst/>
          </a:prstGeom>
          <a:noFill/>
        </p:spPr>
        <p:txBody>
          <a:bodyPr wrap="square" rtlCol="0">
            <a:spAutoFit/>
          </a:bodyPr>
          <a:lstStyle/>
          <a:p>
            <a:r>
              <a:rPr lang="en-US" b="1" dirty="0" smtClean="0">
                <a:latin typeface="Calibri"/>
                <a:cs typeface="Calibri"/>
              </a:rPr>
              <a:t>Exercise 1: </a:t>
            </a:r>
            <a:r>
              <a:rPr lang="en-US" dirty="0" smtClean="0">
                <a:latin typeface="Calibri"/>
                <a:cs typeface="Calibri"/>
              </a:rPr>
              <a:t>Magnetospheric Energy </a:t>
            </a:r>
            <a:r>
              <a:rPr lang="en-US" dirty="0">
                <a:latin typeface="Calibri"/>
                <a:cs typeface="Calibri"/>
              </a:rPr>
              <a:t>D</a:t>
            </a:r>
            <a:r>
              <a:rPr lang="en-US" dirty="0" smtClean="0">
                <a:latin typeface="Calibri"/>
                <a:cs typeface="Calibri"/>
              </a:rPr>
              <a:t>eposition by Joule Heating</a:t>
            </a:r>
          </a:p>
        </p:txBody>
      </p:sp>
      <p:sp>
        <p:nvSpPr>
          <p:cNvPr id="11" name="TextBox 10"/>
          <p:cNvSpPr txBox="1"/>
          <p:nvPr/>
        </p:nvSpPr>
        <p:spPr>
          <a:xfrm>
            <a:off x="533400" y="1295400"/>
            <a:ext cx="7772400" cy="2185214"/>
          </a:xfrm>
          <a:prstGeom prst="rect">
            <a:avLst/>
          </a:prstGeom>
          <a:noFill/>
        </p:spPr>
        <p:txBody>
          <a:bodyPr wrap="square" rtlCol="0">
            <a:spAutoFit/>
          </a:bodyPr>
          <a:lstStyle/>
          <a:p>
            <a:pPr marL="285750" indent="-285750">
              <a:buFont typeface="Arial"/>
              <a:buChar char="•"/>
            </a:pPr>
            <a:r>
              <a:rPr lang="en-US" sz="1700" dirty="0" smtClean="0">
                <a:latin typeface="Calibri"/>
                <a:cs typeface="Calibri"/>
              </a:rPr>
              <a:t>Below is an example of magnetospheric energy </a:t>
            </a:r>
            <a:r>
              <a:rPr lang="en-US" sz="1700" dirty="0">
                <a:latin typeface="Calibri"/>
                <a:cs typeface="Calibri"/>
              </a:rPr>
              <a:t>deposition into ionosphere-</a:t>
            </a:r>
            <a:r>
              <a:rPr lang="en-US" sz="1700" dirty="0" smtClean="0">
                <a:latin typeface="Calibri"/>
                <a:cs typeface="Calibri"/>
              </a:rPr>
              <a:t>thermosphere</a:t>
            </a:r>
            <a:r>
              <a:rPr lang="en-US" sz="1700" dirty="0">
                <a:latin typeface="Calibri"/>
                <a:cs typeface="Calibri"/>
              </a:rPr>
              <a:t> </a:t>
            </a:r>
            <a:r>
              <a:rPr lang="en-US" sz="1700" dirty="0" smtClean="0">
                <a:latin typeface="Calibri"/>
                <a:cs typeface="Calibri"/>
              </a:rPr>
              <a:t>(IT) system from Joule Heating for a quiet time period (Bz= -0.42 nT, |Vx|= 470 km/s, n= 5/cm</a:t>
            </a:r>
            <a:r>
              <a:rPr lang="en-US" sz="1700" baseline="30000" dirty="0" smtClean="0">
                <a:latin typeface="Calibri"/>
                <a:cs typeface="Calibri"/>
              </a:rPr>
              <a:t>3</a:t>
            </a:r>
            <a:r>
              <a:rPr lang="en-US" sz="1700" dirty="0" smtClean="0">
                <a:latin typeface="Calibri"/>
                <a:cs typeface="Calibri"/>
              </a:rPr>
              <a:t>, HPI=</a:t>
            </a:r>
            <a:r>
              <a:rPr lang="en-US" sz="1700" dirty="0">
                <a:latin typeface="Calibri"/>
                <a:cs typeface="Calibri"/>
              </a:rPr>
              <a:t>5</a:t>
            </a:r>
            <a:r>
              <a:rPr lang="en-US" sz="1700" dirty="0" smtClean="0">
                <a:latin typeface="Calibri"/>
                <a:cs typeface="Calibri"/>
              </a:rPr>
              <a:t>, HP=50). Use the CTIPe equinox simulation of a generic storm. Plot the height-integrated Joule heating (Wjoule) and Joule heating change (rdWjoule) across the globe or polar regions as in the example below. What is the typical peak magnitude of the magnetospheric energy deposition by Joule Heating during a storm? </a:t>
            </a:r>
            <a:r>
              <a:rPr lang="en-US" sz="1700" dirty="0">
                <a:latin typeface="Calibri"/>
                <a:cs typeface="Calibri"/>
              </a:rPr>
              <a:t>What is the typical percentage </a:t>
            </a:r>
            <a:r>
              <a:rPr lang="en-US" sz="1700" dirty="0" smtClean="0">
                <a:latin typeface="Calibri"/>
                <a:cs typeface="Calibri"/>
              </a:rPr>
              <a:t>increase? </a:t>
            </a:r>
            <a:endParaRPr lang="en-US" sz="1700" dirty="0">
              <a:latin typeface="Calibri"/>
              <a:cs typeface="Calibri"/>
            </a:endParaRPr>
          </a:p>
          <a:p>
            <a:pPr marL="285750" indent="-285750">
              <a:buFont typeface="Arial"/>
              <a:buChar char="•"/>
            </a:pPr>
            <a:endParaRPr lang="en-US" sz="1700" dirty="0" smtClean="0">
              <a:latin typeface="Calibri"/>
              <a:cs typeface="Calibri"/>
            </a:endParaRPr>
          </a:p>
        </p:txBody>
      </p:sp>
      <p:pic>
        <p:nvPicPr>
          <p:cNvPr id="4" name="Picture 3"/>
          <p:cNvPicPr>
            <a:picLocks noChangeAspect="1"/>
          </p:cNvPicPr>
          <p:nvPr/>
        </p:nvPicPr>
        <p:blipFill>
          <a:blip r:embed="rId3"/>
          <a:stretch>
            <a:fillRect/>
          </a:stretch>
        </p:blipFill>
        <p:spPr>
          <a:xfrm>
            <a:off x="251460" y="3416300"/>
            <a:ext cx="4549140" cy="2527300"/>
          </a:xfrm>
          <a:prstGeom prst="rect">
            <a:avLst/>
          </a:prstGeom>
        </p:spPr>
      </p:pic>
      <p:pic>
        <p:nvPicPr>
          <p:cNvPr id="6" name="Picture 5"/>
          <p:cNvPicPr>
            <a:picLocks noChangeAspect="1"/>
          </p:cNvPicPr>
          <p:nvPr/>
        </p:nvPicPr>
        <p:blipFill>
          <a:blip r:embed="rId4"/>
          <a:stretch>
            <a:fillRect/>
          </a:stretch>
        </p:blipFill>
        <p:spPr>
          <a:xfrm>
            <a:off x="4800600" y="3429000"/>
            <a:ext cx="4038600" cy="2243666"/>
          </a:xfrm>
          <a:prstGeom prst="rect">
            <a:avLst/>
          </a:prstGeom>
        </p:spPr>
      </p:pic>
    </p:spTree>
    <p:extLst>
      <p:ext uri="{BB962C8B-B14F-4D97-AF65-F5344CB8AC3E}">
        <p14:creationId xmlns:p14="http://schemas.microsoft.com/office/powerpoint/2010/main" val="31726199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5"/>
          <p:cNvSpPr>
            <a:spLocks noChangeArrowheads="1"/>
          </p:cNvSpPr>
          <p:nvPr/>
        </p:nvSpPr>
        <p:spPr bwMode="auto">
          <a:xfrm>
            <a:off x="152400" y="1143000"/>
            <a:ext cx="8763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endParaRPr lang="en-US" sz="800" dirty="0">
              <a:latin typeface="Calibri" charset="0"/>
              <a:cs typeface="Calibri" charset="0"/>
            </a:endParaRPr>
          </a:p>
          <a:p>
            <a:pPr marL="342900" indent="-342900">
              <a:buFont typeface="Arial"/>
              <a:buChar char="•"/>
              <a:defRPr/>
            </a:pPr>
            <a:endParaRPr lang="en-US" sz="2200" dirty="0">
              <a:latin typeface="Calibri" charset="0"/>
              <a:cs typeface="Calibri" charset="0"/>
            </a:endParaRPr>
          </a:p>
          <a:p>
            <a:pPr>
              <a:defRPr/>
            </a:pPr>
            <a:endParaRPr lang="en-US" sz="2200" dirty="0">
              <a:latin typeface="Calibri" charset="0"/>
              <a:cs typeface="Calibri" charset="0"/>
            </a:endParaRPr>
          </a:p>
        </p:txBody>
      </p:sp>
      <p:sp>
        <p:nvSpPr>
          <p:cNvPr id="1843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MS PGothic" charset="0"/>
                <a:cs typeface="MS PGothic" charset="0"/>
              </a:defRPr>
            </a:lvl1pPr>
            <a:lvl2pPr marL="742950" indent="-285750" eaLnBrk="0" hangingPunct="0">
              <a:defRPr sz="2400">
                <a:solidFill>
                  <a:schemeClr val="tx1"/>
                </a:solidFill>
                <a:latin typeface="Times" charset="0"/>
                <a:ea typeface="MS PGothic" charset="0"/>
                <a:cs typeface="MS PGothic" charset="0"/>
              </a:defRPr>
            </a:lvl2pPr>
            <a:lvl3pPr marL="1143000" indent="-228600" eaLnBrk="0" hangingPunct="0">
              <a:defRPr sz="2400">
                <a:solidFill>
                  <a:schemeClr val="tx1"/>
                </a:solidFill>
                <a:latin typeface="Times" charset="0"/>
                <a:ea typeface="MS PGothic" charset="0"/>
                <a:cs typeface="MS PGothic" charset="0"/>
              </a:defRPr>
            </a:lvl3pPr>
            <a:lvl4pPr marL="1600200" indent="-228600" eaLnBrk="0" hangingPunct="0">
              <a:defRPr sz="2400">
                <a:solidFill>
                  <a:schemeClr val="tx1"/>
                </a:solidFill>
                <a:latin typeface="Times" charset="0"/>
                <a:ea typeface="MS PGothic" charset="0"/>
                <a:cs typeface="MS PGothic" charset="0"/>
              </a:defRPr>
            </a:lvl4pPr>
            <a:lvl5pPr marL="2057400" indent="-228600" eaLnBrk="0" hangingPunct="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CDAEFB5A-8210-6F4B-9A22-B8B64127B275}" type="slidenum">
              <a:rPr lang="en-US" sz="1400">
                <a:latin typeface="Times New Roman" charset="0"/>
              </a:rPr>
              <a:pPr eaLnBrk="1" hangingPunct="1"/>
              <a:t>6</a:t>
            </a:fld>
            <a:endParaRPr lang="en-US" sz="1400" dirty="0">
              <a:latin typeface="Times New Roman" charset="0"/>
            </a:endParaRPr>
          </a:p>
        </p:txBody>
      </p:sp>
      <p:sp>
        <p:nvSpPr>
          <p:cNvPr id="11" name="TextBox 10"/>
          <p:cNvSpPr txBox="1"/>
          <p:nvPr/>
        </p:nvSpPr>
        <p:spPr>
          <a:xfrm>
            <a:off x="457200" y="1352996"/>
            <a:ext cx="8001000" cy="1923604"/>
          </a:xfrm>
          <a:prstGeom prst="rect">
            <a:avLst/>
          </a:prstGeom>
          <a:noFill/>
        </p:spPr>
        <p:txBody>
          <a:bodyPr wrap="square" rtlCol="0">
            <a:spAutoFit/>
          </a:bodyPr>
          <a:lstStyle/>
          <a:p>
            <a:pPr marL="285750" indent="-285750">
              <a:buFont typeface="Arial"/>
              <a:buChar char="•"/>
            </a:pPr>
            <a:r>
              <a:rPr lang="en-US" sz="1700" dirty="0">
                <a:latin typeface="Calibri"/>
                <a:cs typeface="Calibri"/>
              </a:rPr>
              <a:t>The magnetospheric energy from Joule heating </a:t>
            </a:r>
            <a:r>
              <a:rPr lang="en-US" sz="1700" dirty="0" smtClean="0">
                <a:latin typeface="Calibri"/>
                <a:cs typeface="Calibri"/>
              </a:rPr>
              <a:t>raises </a:t>
            </a:r>
            <a:r>
              <a:rPr lang="en-US" sz="1700" dirty="0">
                <a:latin typeface="Calibri"/>
                <a:cs typeface="Calibri"/>
              </a:rPr>
              <a:t>the temperature as well as the neutral density of the thermosphere. What is the typical peak temperature increase in the upper thermosphere during a geomagnetic storm (50K, 100K, 500K, 1000K.?)</a:t>
            </a:r>
            <a:r>
              <a:rPr lang="en-US" sz="1700" dirty="0" smtClean="0">
                <a:latin typeface="Calibri"/>
                <a:cs typeface="Calibri"/>
              </a:rPr>
              <a:t>. Plot </a:t>
            </a:r>
            <a:r>
              <a:rPr lang="en-US" sz="1700" dirty="0">
                <a:latin typeface="Calibri"/>
                <a:cs typeface="Calibri"/>
              </a:rPr>
              <a:t>the temperature change (rdT_n) on pressure level 12 across the </a:t>
            </a:r>
            <a:r>
              <a:rPr lang="en-US" sz="1700" dirty="0" smtClean="0">
                <a:latin typeface="Calibri"/>
                <a:cs typeface="Calibri"/>
              </a:rPr>
              <a:t>globe </a:t>
            </a:r>
            <a:r>
              <a:rPr lang="en-US" sz="1700" dirty="0">
                <a:latin typeface="Calibri"/>
                <a:cs typeface="Calibri"/>
              </a:rPr>
              <a:t>8</a:t>
            </a:r>
            <a:r>
              <a:rPr lang="en-US" sz="1700" dirty="0" smtClean="0">
                <a:latin typeface="Calibri"/>
                <a:cs typeface="Calibri"/>
              </a:rPr>
              <a:t> </a:t>
            </a:r>
            <a:r>
              <a:rPr lang="en-US" sz="1700" dirty="0">
                <a:latin typeface="Calibri"/>
                <a:cs typeface="Calibri"/>
              </a:rPr>
              <a:t>hours after storm </a:t>
            </a:r>
            <a:r>
              <a:rPr lang="en-US" sz="1700" dirty="0" smtClean="0">
                <a:latin typeface="Calibri"/>
                <a:cs typeface="Calibri"/>
              </a:rPr>
              <a:t>onset using the equinox generic storm simulation and </a:t>
            </a:r>
            <a:r>
              <a:rPr lang="en-US" sz="1700" dirty="0">
                <a:latin typeface="Calibri"/>
                <a:cs typeface="Calibri"/>
              </a:rPr>
              <a:t>compare with the temperature before the storm, or quiet case, as in the example below. What is the typical percentage increase (5%, 10%, 50%, 100%?). </a:t>
            </a:r>
            <a:endParaRPr lang="en-US" sz="1700" dirty="0" smtClean="0">
              <a:latin typeface="Calibri"/>
              <a:cs typeface="Calibri"/>
            </a:endParaRPr>
          </a:p>
        </p:txBody>
      </p:sp>
      <p:sp>
        <p:nvSpPr>
          <p:cNvPr id="2" name="TextBox 1"/>
          <p:cNvSpPr txBox="1"/>
          <p:nvPr/>
        </p:nvSpPr>
        <p:spPr>
          <a:xfrm>
            <a:off x="1295400" y="528935"/>
            <a:ext cx="7239000" cy="461665"/>
          </a:xfrm>
          <a:prstGeom prst="rect">
            <a:avLst/>
          </a:prstGeom>
          <a:noFill/>
        </p:spPr>
        <p:txBody>
          <a:bodyPr wrap="square" rtlCol="0">
            <a:spAutoFit/>
          </a:bodyPr>
          <a:lstStyle/>
          <a:p>
            <a:r>
              <a:rPr lang="en-US" b="1" dirty="0">
                <a:latin typeface="Calibri"/>
                <a:cs typeface="Calibri"/>
              </a:rPr>
              <a:t>Exercise </a:t>
            </a:r>
            <a:r>
              <a:rPr lang="en-US" b="1" dirty="0" smtClean="0">
                <a:latin typeface="Calibri"/>
                <a:cs typeface="Calibri"/>
              </a:rPr>
              <a:t>2: </a:t>
            </a:r>
            <a:r>
              <a:rPr lang="en-US" dirty="0" smtClean="0">
                <a:latin typeface="Calibri"/>
                <a:cs typeface="Calibri"/>
              </a:rPr>
              <a:t>Temperature Changes during Storms   </a:t>
            </a:r>
            <a:endParaRPr lang="en-US" dirty="0"/>
          </a:p>
        </p:txBody>
      </p:sp>
      <p:pic>
        <p:nvPicPr>
          <p:cNvPr id="3" name="Picture 2"/>
          <p:cNvPicPr>
            <a:picLocks noChangeAspect="1"/>
          </p:cNvPicPr>
          <p:nvPr/>
        </p:nvPicPr>
        <p:blipFill>
          <a:blip r:embed="rId3"/>
          <a:stretch>
            <a:fillRect/>
          </a:stretch>
        </p:blipFill>
        <p:spPr>
          <a:xfrm>
            <a:off x="4800600" y="3465576"/>
            <a:ext cx="4048963" cy="2249424"/>
          </a:xfrm>
          <a:prstGeom prst="rect">
            <a:avLst/>
          </a:prstGeom>
        </p:spPr>
      </p:pic>
      <p:pic>
        <p:nvPicPr>
          <p:cNvPr id="5" name="Picture 4"/>
          <p:cNvPicPr>
            <a:picLocks noChangeAspect="1"/>
          </p:cNvPicPr>
          <p:nvPr/>
        </p:nvPicPr>
        <p:blipFill rotWithShape="1">
          <a:blip r:embed="rId4"/>
          <a:srcRect r="5105"/>
          <a:stretch/>
        </p:blipFill>
        <p:spPr>
          <a:xfrm>
            <a:off x="304800" y="3429000"/>
            <a:ext cx="4326467" cy="2532888"/>
          </a:xfrm>
          <a:prstGeom prst="rect">
            <a:avLst/>
          </a:prstGeom>
        </p:spPr>
      </p:pic>
    </p:spTree>
    <p:extLst>
      <p:ext uri="{BB962C8B-B14F-4D97-AF65-F5344CB8AC3E}">
        <p14:creationId xmlns:p14="http://schemas.microsoft.com/office/powerpoint/2010/main" val="7208520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5"/>
          <p:cNvSpPr>
            <a:spLocks noChangeArrowheads="1"/>
          </p:cNvSpPr>
          <p:nvPr/>
        </p:nvSpPr>
        <p:spPr bwMode="auto">
          <a:xfrm>
            <a:off x="152400" y="1143000"/>
            <a:ext cx="8763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endParaRPr lang="en-US" sz="800" dirty="0">
              <a:latin typeface="Calibri" charset="0"/>
              <a:cs typeface="Calibri" charset="0"/>
            </a:endParaRPr>
          </a:p>
          <a:p>
            <a:pPr marL="342900" indent="-342900">
              <a:buFont typeface="Arial"/>
              <a:buChar char="•"/>
              <a:defRPr/>
            </a:pPr>
            <a:endParaRPr lang="en-US" sz="2200" dirty="0">
              <a:latin typeface="Calibri" charset="0"/>
              <a:cs typeface="Calibri" charset="0"/>
            </a:endParaRPr>
          </a:p>
          <a:p>
            <a:pPr>
              <a:defRPr/>
            </a:pPr>
            <a:endParaRPr lang="en-US" sz="2200" dirty="0">
              <a:latin typeface="Calibri" charset="0"/>
              <a:cs typeface="Calibri" charset="0"/>
            </a:endParaRPr>
          </a:p>
        </p:txBody>
      </p:sp>
      <p:sp>
        <p:nvSpPr>
          <p:cNvPr id="1843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MS PGothic" charset="0"/>
                <a:cs typeface="MS PGothic" charset="0"/>
              </a:defRPr>
            </a:lvl1pPr>
            <a:lvl2pPr marL="742950" indent="-285750" eaLnBrk="0" hangingPunct="0">
              <a:defRPr sz="2400">
                <a:solidFill>
                  <a:schemeClr val="tx1"/>
                </a:solidFill>
                <a:latin typeface="Times" charset="0"/>
                <a:ea typeface="MS PGothic" charset="0"/>
                <a:cs typeface="MS PGothic" charset="0"/>
              </a:defRPr>
            </a:lvl2pPr>
            <a:lvl3pPr marL="1143000" indent="-228600" eaLnBrk="0" hangingPunct="0">
              <a:defRPr sz="2400">
                <a:solidFill>
                  <a:schemeClr val="tx1"/>
                </a:solidFill>
                <a:latin typeface="Times" charset="0"/>
                <a:ea typeface="MS PGothic" charset="0"/>
                <a:cs typeface="MS PGothic" charset="0"/>
              </a:defRPr>
            </a:lvl3pPr>
            <a:lvl4pPr marL="1600200" indent="-228600" eaLnBrk="0" hangingPunct="0">
              <a:defRPr sz="2400">
                <a:solidFill>
                  <a:schemeClr val="tx1"/>
                </a:solidFill>
                <a:latin typeface="Times" charset="0"/>
                <a:ea typeface="MS PGothic" charset="0"/>
                <a:cs typeface="MS PGothic" charset="0"/>
              </a:defRPr>
            </a:lvl4pPr>
            <a:lvl5pPr marL="2057400" indent="-228600" eaLnBrk="0" hangingPunct="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CDAEFB5A-8210-6F4B-9A22-B8B64127B275}" type="slidenum">
              <a:rPr lang="en-US" sz="1400">
                <a:latin typeface="Times New Roman" charset="0"/>
              </a:rPr>
              <a:pPr eaLnBrk="1" hangingPunct="1"/>
              <a:t>7</a:t>
            </a:fld>
            <a:endParaRPr lang="en-US" sz="1400" dirty="0">
              <a:latin typeface="Times New Roman" charset="0"/>
            </a:endParaRPr>
          </a:p>
        </p:txBody>
      </p:sp>
      <p:sp>
        <p:nvSpPr>
          <p:cNvPr id="11" name="TextBox 10"/>
          <p:cNvSpPr txBox="1"/>
          <p:nvPr/>
        </p:nvSpPr>
        <p:spPr>
          <a:xfrm>
            <a:off x="533400" y="1371600"/>
            <a:ext cx="8001000" cy="1785104"/>
          </a:xfrm>
          <a:prstGeom prst="rect">
            <a:avLst/>
          </a:prstGeom>
          <a:noFill/>
        </p:spPr>
        <p:txBody>
          <a:bodyPr wrap="square" rtlCol="0">
            <a:spAutoFit/>
          </a:bodyPr>
          <a:lstStyle/>
          <a:p>
            <a:pPr marL="285750" indent="-285750">
              <a:buFont typeface="Arial"/>
              <a:buChar char="•"/>
            </a:pPr>
            <a:r>
              <a:rPr lang="en-US" sz="1700" dirty="0">
                <a:latin typeface="Calibri"/>
                <a:cs typeface="Calibri"/>
              </a:rPr>
              <a:t>Compare the neutral composition response (change in mean molecular </a:t>
            </a:r>
            <a:r>
              <a:rPr lang="en-US" sz="1700" dirty="0" smtClean="0">
                <a:latin typeface="Calibri"/>
                <a:cs typeface="Calibri"/>
              </a:rPr>
              <a:t>mass, rd_Rmt) </a:t>
            </a:r>
            <a:r>
              <a:rPr lang="en-US" sz="1700" dirty="0">
                <a:latin typeface="Calibri"/>
                <a:cs typeface="Calibri"/>
              </a:rPr>
              <a:t>after </a:t>
            </a:r>
            <a:r>
              <a:rPr lang="en-US" sz="1700" dirty="0" smtClean="0">
                <a:latin typeface="Calibri"/>
                <a:cs typeface="Calibri"/>
              </a:rPr>
              <a:t>8 and12 </a:t>
            </a:r>
            <a:r>
              <a:rPr lang="en-US" sz="1700" dirty="0">
                <a:latin typeface="Calibri"/>
                <a:cs typeface="Calibri"/>
              </a:rPr>
              <a:t>hours in the </a:t>
            </a:r>
            <a:r>
              <a:rPr lang="en-US" sz="1700" dirty="0" smtClean="0">
                <a:latin typeface="Calibri"/>
                <a:cs typeface="Calibri"/>
              </a:rPr>
              <a:t>equinox generic storm case at </a:t>
            </a:r>
            <a:r>
              <a:rPr lang="en-US" sz="1700" dirty="0">
                <a:latin typeface="Calibri"/>
                <a:cs typeface="Calibri"/>
              </a:rPr>
              <a:t>pressure level 12</a:t>
            </a:r>
            <a:r>
              <a:rPr lang="en-US" sz="1700" dirty="0" smtClean="0">
                <a:latin typeface="Calibri"/>
                <a:cs typeface="Calibri"/>
              </a:rPr>
              <a:t>. </a:t>
            </a:r>
          </a:p>
          <a:p>
            <a:pPr marL="285750" indent="-285750">
              <a:buFont typeface="Arial"/>
              <a:buChar char="•"/>
            </a:pPr>
            <a:endParaRPr lang="en-US" sz="800" dirty="0" smtClean="0">
              <a:latin typeface="Calibri"/>
              <a:cs typeface="Calibri"/>
            </a:endParaRPr>
          </a:p>
          <a:p>
            <a:pPr marL="285750" indent="-285750">
              <a:buFont typeface="Arial"/>
              <a:buChar char="•"/>
            </a:pPr>
            <a:r>
              <a:rPr lang="en-US" sz="1700" dirty="0" smtClean="0">
                <a:latin typeface="Calibri"/>
                <a:cs typeface="Calibri"/>
              </a:rPr>
              <a:t>Which neutral parameter at mid and high latitude has the strongest correlation with plasma density changes (temperature, mean mass composition, meridional winds, zonal winds)? Compare change in NmF2, rd(NmF2) or TEC (rdTEC) with changes in neutral parameters.</a:t>
            </a:r>
            <a:endParaRPr lang="en-US" sz="1700" dirty="0">
              <a:latin typeface="Calibri"/>
              <a:cs typeface="Calibri"/>
            </a:endParaRPr>
          </a:p>
        </p:txBody>
      </p:sp>
      <p:sp>
        <p:nvSpPr>
          <p:cNvPr id="2" name="TextBox 1"/>
          <p:cNvSpPr txBox="1"/>
          <p:nvPr/>
        </p:nvSpPr>
        <p:spPr>
          <a:xfrm>
            <a:off x="990600" y="452735"/>
            <a:ext cx="7293884" cy="461665"/>
          </a:xfrm>
          <a:prstGeom prst="rect">
            <a:avLst/>
          </a:prstGeom>
          <a:noFill/>
        </p:spPr>
        <p:txBody>
          <a:bodyPr wrap="none" rtlCol="0">
            <a:spAutoFit/>
          </a:bodyPr>
          <a:lstStyle/>
          <a:p>
            <a:r>
              <a:rPr lang="en-US" b="1" dirty="0">
                <a:latin typeface="Calibri"/>
                <a:cs typeface="Calibri"/>
              </a:rPr>
              <a:t>Exercise </a:t>
            </a:r>
            <a:r>
              <a:rPr lang="en-US" b="1" dirty="0" smtClean="0">
                <a:latin typeface="Calibri"/>
                <a:cs typeface="Calibri"/>
              </a:rPr>
              <a:t>3: </a:t>
            </a:r>
            <a:r>
              <a:rPr lang="en-US" dirty="0" smtClean="0">
                <a:latin typeface="Calibri"/>
                <a:cs typeface="Calibri"/>
              </a:rPr>
              <a:t>Neutral Composition Response during Storms   </a:t>
            </a:r>
            <a:endParaRPr lang="en-US" dirty="0"/>
          </a:p>
        </p:txBody>
      </p:sp>
      <p:pic>
        <p:nvPicPr>
          <p:cNvPr id="5" name="Picture 4"/>
          <p:cNvPicPr>
            <a:picLocks noChangeAspect="1"/>
          </p:cNvPicPr>
          <p:nvPr/>
        </p:nvPicPr>
        <p:blipFill>
          <a:blip r:embed="rId3"/>
          <a:stretch>
            <a:fillRect/>
          </a:stretch>
        </p:blipFill>
        <p:spPr>
          <a:xfrm>
            <a:off x="381000" y="3429000"/>
            <a:ext cx="4443984" cy="2468880"/>
          </a:xfrm>
          <a:prstGeom prst="rect">
            <a:avLst/>
          </a:prstGeom>
        </p:spPr>
      </p:pic>
      <p:pic>
        <p:nvPicPr>
          <p:cNvPr id="6" name="Picture 5"/>
          <p:cNvPicPr>
            <a:picLocks noChangeAspect="1"/>
          </p:cNvPicPr>
          <p:nvPr/>
        </p:nvPicPr>
        <p:blipFill>
          <a:blip r:embed="rId4"/>
          <a:stretch>
            <a:fillRect/>
          </a:stretch>
        </p:blipFill>
        <p:spPr>
          <a:xfrm>
            <a:off x="4773778" y="3429000"/>
            <a:ext cx="4065422" cy="2258568"/>
          </a:xfrm>
          <a:prstGeom prst="rect">
            <a:avLst/>
          </a:prstGeom>
        </p:spPr>
      </p:pic>
    </p:spTree>
    <p:extLst>
      <p:ext uri="{BB962C8B-B14F-4D97-AF65-F5344CB8AC3E}">
        <p14:creationId xmlns:p14="http://schemas.microsoft.com/office/powerpoint/2010/main" val="38035844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5"/>
          <p:cNvSpPr>
            <a:spLocks noChangeArrowheads="1"/>
          </p:cNvSpPr>
          <p:nvPr/>
        </p:nvSpPr>
        <p:spPr bwMode="auto">
          <a:xfrm>
            <a:off x="152400" y="1143000"/>
            <a:ext cx="8763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endParaRPr lang="en-US" sz="800" dirty="0">
              <a:latin typeface="Calibri" charset="0"/>
              <a:cs typeface="Calibri" charset="0"/>
            </a:endParaRPr>
          </a:p>
          <a:p>
            <a:pPr marL="342900" indent="-342900">
              <a:buFont typeface="Arial"/>
              <a:buChar char="•"/>
              <a:defRPr/>
            </a:pPr>
            <a:endParaRPr lang="en-US" sz="2200" dirty="0">
              <a:latin typeface="Calibri" charset="0"/>
              <a:cs typeface="Calibri" charset="0"/>
            </a:endParaRPr>
          </a:p>
          <a:p>
            <a:pPr>
              <a:defRPr/>
            </a:pPr>
            <a:endParaRPr lang="en-US" sz="2200" dirty="0">
              <a:latin typeface="Calibri" charset="0"/>
              <a:cs typeface="Calibri" charset="0"/>
            </a:endParaRPr>
          </a:p>
        </p:txBody>
      </p:sp>
      <p:sp>
        <p:nvSpPr>
          <p:cNvPr id="1843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MS PGothic" charset="0"/>
                <a:cs typeface="MS PGothic" charset="0"/>
              </a:defRPr>
            </a:lvl1pPr>
            <a:lvl2pPr marL="742950" indent="-285750" eaLnBrk="0" hangingPunct="0">
              <a:defRPr sz="2400">
                <a:solidFill>
                  <a:schemeClr val="tx1"/>
                </a:solidFill>
                <a:latin typeface="Times" charset="0"/>
                <a:ea typeface="MS PGothic" charset="0"/>
                <a:cs typeface="MS PGothic" charset="0"/>
              </a:defRPr>
            </a:lvl2pPr>
            <a:lvl3pPr marL="1143000" indent="-228600" eaLnBrk="0" hangingPunct="0">
              <a:defRPr sz="2400">
                <a:solidFill>
                  <a:schemeClr val="tx1"/>
                </a:solidFill>
                <a:latin typeface="Times" charset="0"/>
                <a:ea typeface="MS PGothic" charset="0"/>
                <a:cs typeface="MS PGothic" charset="0"/>
              </a:defRPr>
            </a:lvl3pPr>
            <a:lvl4pPr marL="1600200" indent="-228600" eaLnBrk="0" hangingPunct="0">
              <a:defRPr sz="2400">
                <a:solidFill>
                  <a:schemeClr val="tx1"/>
                </a:solidFill>
                <a:latin typeface="Times" charset="0"/>
                <a:ea typeface="MS PGothic" charset="0"/>
                <a:cs typeface="MS PGothic" charset="0"/>
              </a:defRPr>
            </a:lvl4pPr>
            <a:lvl5pPr marL="2057400" indent="-228600" eaLnBrk="0" hangingPunct="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CDAEFB5A-8210-6F4B-9A22-B8B64127B275}" type="slidenum">
              <a:rPr lang="en-US" sz="1400">
                <a:latin typeface="Times New Roman" charset="0"/>
              </a:rPr>
              <a:pPr eaLnBrk="1" hangingPunct="1"/>
              <a:t>8</a:t>
            </a:fld>
            <a:endParaRPr lang="en-US" sz="1400" dirty="0">
              <a:latin typeface="Times New Roman" charset="0"/>
            </a:endParaRPr>
          </a:p>
        </p:txBody>
      </p:sp>
      <p:sp>
        <p:nvSpPr>
          <p:cNvPr id="11" name="TextBox 10"/>
          <p:cNvSpPr txBox="1"/>
          <p:nvPr/>
        </p:nvSpPr>
        <p:spPr>
          <a:xfrm>
            <a:off x="457200" y="1219200"/>
            <a:ext cx="8153400" cy="1154162"/>
          </a:xfrm>
          <a:prstGeom prst="rect">
            <a:avLst/>
          </a:prstGeom>
          <a:noFill/>
        </p:spPr>
        <p:txBody>
          <a:bodyPr wrap="square" rtlCol="0">
            <a:spAutoFit/>
          </a:bodyPr>
          <a:lstStyle/>
          <a:p>
            <a:pPr marL="285750" indent="-285750">
              <a:buFont typeface="Arial"/>
              <a:buChar char="•"/>
            </a:pPr>
            <a:r>
              <a:rPr lang="en-US" sz="1700" dirty="0">
                <a:latin typeface="Calibri"/>
                <a:cs typeface="Calibri"/>
              </a:rPr>
              <a:t>Use the “</a:t>
            </a:r>
            <a:r>
              <a:rPr lang="en-US" sz="1700" dirty="0" smtClean="0">
                <a:latin typeface="Calibri"/>
                <a:cs typeface="Calibri"/>
              </a:rPr>
              <a:t>real” </a:t>
            </a:r>
            <a:r>
              <a:rPr lang="en-US" sz="1700" dirty="0">
                <a:latin typeface="Calibri"/>
                <a:cs typeface="Calibri"/>
              </a:rPr>
              <a:t>storm simulation (</a:t>
            </a:r>
            <a:r>
              <a:rPr lang="en-US" sz="1700" dirty="0" smtClean="0">
                <a:latin typeface="Calibri"/>
                <a:cs typeface="Calibri"/>
              </a:rPr>
              <a:t>GEM_CEDAR_091815_IT_2), 2006 Dec event, </a:t>
            </a:r>
            <a:r>
              <a:rPr lang="en-US" sz="1700" dirty="0">
                <a:latin typeface="Calibri"/>
                <a:cs typeface="Calibri"/>
              </a:rPr>
              <a:t>to see if the same </a:t>
            </a:r>
            <a:r>
              <a:rPr lang="en-US" sz="1700" dirty="0" smtClean="0">
                <a:latin typeface="Calibri"/>
                <a:cs typeface="Calibri"/>
              </a:rPr>
              <a:t>physical processes </a:t>
            </a:r>
            <a:r>
              <a:rPr lang="en-US" sz="1700" dirty="0">
                <a:latin typeface="Calibri"/>
                <a:cs typeface="Calibri"/>
              </a:rPr>
              <a:t>appear to be operating. </a:t>
            </a:r>
            <a:r>
              <a:rPr lang="en-US" sz="1700" dirty="0" smtClean="0">
                <a:latin typeface="Calibri"/>
                <a:cs typeface="Calibri"/>
              </a:rPr>
              <a:t>Repeat </a:t>
            </a:r>
            <a:r>
              <a:rPr lang="en-US" sz="1700" dirty="0">
                <a:latin typeface="Calibri"/>
                <a:cs typeface="Calibri"/>
              </a:rPr>
              <a:t>Exercise </a:t>
            </a:r>
            <a:r>
              <a:rPr lang="en-US" sz="1700" dirty="0" smtClean="0">
                <a:latin typeface="Calibri"/>
                <a:cs typeface="Calibri"/>
              </a:rPr>
              <a:t>1-3 for </a:t>
            </a:r>
            <a:r>
              <a:rPr lang="en-US" sz="1700" dirty="0">
                <a:latin typeface="Calibri"/>
                <a:cs typeface="Calibri"/>
              </a:rPr>
              <a:t>2006 Dec </a:t>
            </a:r>
            <a:r>
              <a:rPr lang="en-US" sz="1700" dirty="0" smtClean="0">
                <a:latin typeface="Calibri"/>
                <a:cs typeface="Calibri"/>
              </a:rPr>
              <a:t>event. How </a:t>
            </a:r>
            <a:r>
              <a:rPr lang="en-US" sz="1700" dirty="0">
                <a:latin typeface="Calibri"/>
                <a:cs typeface="Calibri"/>
              </a:rPr>
              <a:t>easy is it to interpret simulation of real </a:t>
            </a:r>
            <a:r>
              <a:rPr lang="en-US" sz="1700" dirty="0" smtClean="0">
                <a:latin typeface="Calibri"/>
                <a:cs typeface="Calibri"/>
              </a:rPr>
              <a:t>events rather than generic storms</a:t>
            </a:r>
            <a:r>
              <a:rPr lang="en-US" sz="1700" dirty="0">
                <a:latin typeface="Calibri"/>
                <a:cs typeface="Calibri"/>
              </a:rPr>
              <a:t>?</a:t>
            </a:r>
          </a:p>
          <a:p>
            <a:pPr marL="285750" indent="-285750">
              <a:buFont typeface="Arial"/>
              <a:buChar char="•"/>
            </a:pPr>
            <a:endParaRPr lang="en-US" sz="1800" dirty="0" smtClean="0">
              <a:latin typeface="Calibri"/>
              <a:cs typeface="Calibri"/>
            </a:endParaRPr>
          </a:p>
        </p:txBody>
      </p:sp>
      <p:sp>
        <p:nvSpPr>
          <p:cNvPr id="2" name="TextBox 1"/>
          <p:cNvSpPr txBox="1"/>
          <p:nvPr/>
        </p:nvSpPr>
        <p:spPr>
          <a:xfrm>
            <a:off x="2057400" y="452735"/>
            <a:ext cx="4475203" cy="461665"/>
          </a:xfrm>
          <a:prstGeom prst="rect">
            <a:avLst/>
          </a:prstGeom>
          <a:noFill/>
        </p:spPr>
        <p:txBody>
          <a:bodyPr wrap="none" rtlCol="0">
            <a:spAutoFit/>
          </a:bodyPr>
          <a:lstStyle/>
          <a:p>
            <a:r>
              <a:rPr lang="en-US" b="1" dirty="0">
                <a:latin typeface="Calibri"/>
                <a:cs typeface="Calibri"/>
              </a:rPr>
              <a:t>Exercise 4</a:t>
            </a:r>
            <a:r>
              <a:rPr lang="en-US" b="1" dirty="0" smtClean="0">
                <a:latin typeface="Calibri"/>
                <a:cs typeface="Calibri"/>
              </a:rPr>
              <a:t>: </a:t>
            </a:r>
            <a:r>
              <a:rPr lang="en-US" dirty="0" smtClean="0">
                <a:latin typeface="Calibri"/>
                <a:cs typeface="Calibri"/>
              </a:rPr>
              <a:t>2006 AGU Storm event</a:t>
            </a:r>
            <a:endParaRPr lang="en-US" dirty="0">
              <a:latin typeface="Calibri"/>
              <a:cs typeface="Calibri"/>
            </a:endParaRPr>
          </a:p>
        </p:txBody>
      </p:sp>
      <p:pic>
        <p:nvPicPr>
          <p:cNvPr id="3" name="Picture 2"/>
          <p:cNvPicPr>
            <a:picLocks noChangeAspect="1"/>
          </p:cNvPicPr>
          <p:nvPr/>
        </p:nvPicPr>
        <p:blipFill rotWithShape="1">
          <a:blip r:embed="rId3"/>
          <a:srcRect b="41694"/>
          <a:stretch/>
        </p:blipFill>
        <p:spPr>
          <a:xfrm>
            <a:off x="313267" y="2269067"/>
            <a:ext cx="4343400" cy="3505200"/>
          </a:xfrm>
          <a:prstGeom prst="rect">
            <a:avLst/>
          </a:prstGeom>
        </p:spPr>
      </p:pic>
      <p:sp>
        <p:nvSpPr>
          <p:cNvPr id="4" name="Rectangle 3"/>
          <p:cNvSpPr/>
          <p:nvPr/>
        </p:nvSpPr>
        <p:spPr>
          <a:xfrm>
            <a:off x="5029200" y="5282624"/>
            <a:ext cx="3581400" cy="584776"/>
          </a:xfrm>
          <a:prstGeom prst="rect">
            <a:avLst/>
          </a:prstGeom>
        </p:spPr>
        <p:txBody>
          <a:bodyPr wrap="square">
            <a:spAutoFit/>
          </a:bodyPr>
          <a:lstStyle/>
          <a:p>
            <a:r>
              <a:rPr lang="en-US" sz="1600" dirty="0">
                <a:latin typeface="Calibri"/>
                <a:cs typeface="Calibri"/>
              </a:rPr>
              <a:t>Solar wind plasma data </a:t>
            </a:r>
            <a:r>
              <a:rPr lang="en-US" sz="1600" dirty="0" smtClean="0">
                <a:latin typeface="Calibri"/>
                <a:cs typeface="Calibri"/>
              </a:rPr>
              <a:t>and IMF data </a:t>
            </a:r>
          </a:p>
          <a:p>
            <a:r>
              <a:rPr lang="en-US" sz="1600" dirty="0" smtClean="0">
                <a:latin typeface="Calibri"/>
                <a:cs typeface="Calibri"/>
              </a:rPr>
              <a:t>during 2006 Dec. event </a:t>
            </a:r>
            <a:endParaRPr lang="en-US" sz="1600" dirty="0">
              <a:latin typeface="Calibri"/>
              <a:cs typeface="Calibri"/>
            </a:endParaRPr>
          </a:p>
        </p:txBody>
      </p:sp>
      <p:pic>
        <p:nvPicPr>
          <p:cNvPr id="10" name="Picture 9"/>
          <p:cNvPicPr>
            <a:picLocks noChangeAspect="1"/>
          </p:cNvPicPr>
          <p:nvPr/>
        </p:nvPicPr>
        <p:blipFill rotWithShape="1">
          <a:blip r:embed="rId3"/>
          <a:srcRect l="4678" t="58024" r="195" b="-2528"/>
          <a:stretch/>
        </p:blipFill>
        <p:spPr>
          <a:xfrm>
            <a:off x="4572000" y="2573867"/>
            <a:ext cx="4131733" cy="2675467"/>
          </a:xfrm>
          <a:prstGeom prst="rect">
            <a:avLst/>
          </a:prstGeom>
        </p:spPr>
      </p:pic>
      <p:pic>
        <p:nvPicPr>
          <p:cNvPr id="12" name="Picture 11"/>
          <p:cNvPicPr>
            <a:picLocks noChangeAspect="1"/>
          </p:cNvPicPr>
          <p:nvPr/>
        </p:nvPicPr>
        <p:blipFill rotWithShape="1">
          <a:blip r:embed="rId3"/>
          <a:srcRect l="-195" t="92247" r="195" b="-2528"/>
          <a:stretch/>
        </p:blipFill>
        <p:spPr>
          <a:xfrm>
            <a:off x="304800" y="5706534"/>
            <a:ext cx="4343400" cy="618066"/>
          </a:xfrm>
          <a:prstGeom prst="rect">
            <a:avLst/>
          </a:prstGeom>
        </p:spPr>
      </p:pic>
    </p:spTree>
    <p:extLst>
      <p:ext uri="{BB962C8B-B14F-4D97-AF65-F5344CB8AC3E}">
        <p14:creationId xmlns:p14="http://schemas.microsoft.com/office/powerpoint/2010/main" val="39669634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5"/>
          <p:cNvSpPr>
            <a:spLocks noChangeArrowheads="1"/>
          </p:cNvSpPr>
          <p:nvPr/>
        </p:nvSpPr>
        <p:spPr bwMode="auto">
          <a:xfrm>
            <a:off x="152400" y="1143000"/>
            <a:ext cx="8763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endParaRPr lang="en-US" sz="800" dirty="0">
              <a:latin typeface="Calibri" charset="0"/>
              <a:cs typeface="Calibri" charset="0"/>
            </a:endParaRPr>
          </a:p>
          <a:p>
            <a:pPr marL="342900" indent="-342900">
              <a:buFont typeface="Arial"/>
              <a:buChar char="•"/>
              <a:defRPr/>
            </a:pPr>
            <a:endParaRPr lang="en-US" sz="2200" dirty="0">
              <a:latin typeface="Calibri" charset="0"/>
              <a:cs typeface="Calibri" charset="0"/>
            </a:endParaRPr>
          </a:p>
          <a:p>
            <a:pPr>
              <a:defRPr/>
            </a:pPr>
            <a:endParaRPr lang="en-US" sz="2200" dirty="0">
              <a:latin typeface="Calibri" charset="0"/>
              <a:cs typeface="Calibri" charset="0"/>
            </a:endParaRPr>
          </a:p>
        </p:txBody>
      </p:sp>
      <p:sp>
        <p:nvSpPr>
          <p:cNvPr id="1843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MS PGothic" charset="0"/>
                <a:cs typeface="MS PGothic" charset="0"/>
              </a:defRPr>
            </a:lvl1pPr>
            <a:lvl2pPr marL="742950" indent="-285750" eaLnBrk="0" hangingPunct="0">
              <a:defRPr sz="2400">
                <a:solidFill>
                  <a:schemeClr val="tx1"/>
                </a:solidFill>
                <a:latin typeface="Times" charset="0"/>
                <a:ea typeface="MS PGothic" charset="0"/>
                <a:cs typeface="MS PGothic" charset="0"/>
              </a:defRPr>
            </a:lvl2pPr>
            <a:lvl3pPr marL="1143000" indent="-228600" eaLnBrk="0" hangingPunct="0">
              <a:defRPr sz="2400">
                <a:solidFill>
                  <a:schemeClr val="tx1"/>
                </a:solidFill>
                <a:latin typeface="Times" charset="0"/>
                <a:ea typeface="MS PGothic" charset="0"/>
                <a:cs typeface="MS PGothic" charset="0"/>
              </a:defRPr>
            </a:lvl3pPr>
            <a:lvl4pPr marL="1600200" indent="-228600" eaLnBrk="0" hangingPunct="0">
              <a:defRPr sz="2400">
                <a:solidFill>
                  <a:schemeClr val="tx1"/>
                </a:solidFill>
                <a:latin typeface="Times" charset="0"/>
                <a:ea typeface="MS PGothic" charset="0"/>
                <a:cs typeface="MS PGothic" charset="0"/>
              </a:defRPr>
            </a:lvl4pPr>
            <a:lvl5pPr marL="2057400" indent="-228600" eaLnBrk="0" hangingPunct="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eaLnBrk="1" hangingPunct="1"/>
            <a:fld id="{CDAEFB5A-8210-6F4B-9A22-B8B64127B275}" type="slidenum">
              <a:rPr lang="en-US" sz="1400">
                <a:latin typeface="Times New Roman" charset="0"/>
              </a:rPr>
              <a:pPr eaLnBrk="1" hangingPunct="1"/>
              <a:t>9</a:t>
            </a:fld>
            <a:endParaRPr lang="en-US" sz="1400" dirty="0">
              <a:latin typeface="Times New Roman" charset="0"/>
            </a:endParaRPr>
          </a:p>
        </p:txBody>
      </p:sp>
      <p:sp>
        <p:nvSpPr>
          <p:cNvPr id="11" name="TextBox 10"/>
          <p:cNvSpPr txBox="1"/>
          <p:nvPr/>
        </p:nvSpPr>
        <p:spPr>
          <a:xfrm>
            <a:off x="609600" y="1219200"/>
            <a:ext cx="7924800" cy="2046714"/>
          </a:xfrm>
          <a:prstGeom prst="rect">
            <a:avLst/>
          </a:prstGeom>
          <a:noFill/>
        </p:spPr>
        <p:txBody>
          <a:bodyPr wrap="square" rtlCol="0">
            <a:spAutoFit/>
          </a:bodyPr>
          <a:lstStyle/>
          <a:p>
            <a:pPr marL="285750" indent="-285750">
              <a:buFont typeface="Arial"/>
              <a:buChar char="•"/>
            </a:pPr>
            <a:r>
              <a:rPr lang="en-US" sz="1700" dirty="0">
                <a:latin typeface="Calibri"/>
                <a:cs typeface="Calibri"/>
              </a:rPr>
              <a:t>Use </a:t>
            </a:r>
            <a:r>
              <a:rPr lang="en-US" sz="1700" dirty="0" smtClean="0">
                <a:latin typeface="Calibri"/>
                <a:cs typeface="Calibri"/>
              </a:rPr>
              <a:t>the </a:t>
            </a:r>
            <a:r>
              <a:rPr lang="en-US" sz="1700" dirty="0">
                <a:latin typeface="Calibri"/>
                <a:cs typeface="Calibri"/>
              </a:rPr>
              <a:t>“</a:t>
            </a:r>
            <a:r>
              <a:rPr lang="en-US" sz="1700" dirty="0" smtClean="0">
                <a:latin typeface="Calibri"/>
                <a:cs typeface="Calibri"/>
              </a:rPr>
              <a:t>real” </a:t>
            </a:r>
            <a:r>
              <a:rPr lang="en-US" sz="1700" dirty="0">
                <a:latin typeface="Calibri"/>
                <a:cs typeface="Calibri"/>
              </a:rPr>
              <a:t>storm </a:t>
            </a:r>
            <a:r>
              <a:rPr lang="en-US" sz="1700" dirty="0" smtClean="0">
                <a:latin typeface="Calibri"/>
                <a:cs typeface="Calibri"/>
              </a:rPr>
              <a:t>simulations of CTIPe, GEM_CEDAR_091815_IT_2 (with Weimer2005 electric potential) and GEM_CEDAR_100215_IT_1 (</a:t>
            </a:r>
            <a:r>
              <a:rPr lang="en-US" sz="1700" dirty="0">
                <a:latin typeface="Calibri"/>
                <a:cs typeface="Calibri"/>
              </a:rPr>
              <a:t>with </a:t>
            </a:r>
            <a:r>
              <a:rPr lang="en-US" sz="1700" dirty="0" smtClean="0">
                <a:latin typeface="Calibri"/>
                <a:cs typeface="Calibri"/>
              </a:rPr>
              <a:t>electric potential obtained from SWMF). Compare the </a:t>
            </a:r>
            <a:r>
              <a:rPr lang="en-US" sz="1700" dirty="0">
                <a:latin typeface="Calibri"/>
                <a:cs typeface="Calibri"/>
              </a:rPr>
              <a:t>height-integrated Joule heating (Wjoule</a:t>
            </a:r>
            <a:r>
              <a:rPr lang="en-US" sz="1700" dirty="0" smtClean="0">
                <a:latin typeface="Calibri"/>
                <a:cs typeface="Calibri"/>
              </a:rPr>
              <a:t>) of the two simulations </a:t>
            </a:r>
            <a:r>
              <a:rPr lang="en-US" sz="1700" dirty="0">
                <a:latin typeface="Calibri"/>
                <a:cs typeface="Calibri"/>
              </a:rPr>
              <a:t>using “polar plot” as in the example below</a:t>
            </a:r>
            <a:r>
              <a:rPr lang="en-US" sz="1700" dirty="0" smtClean="0">
                <a:latin typeface="Calibri"/>
                <a:cs typeface="Calibri"/>
              </a:rPr>
              <a:t>.</a:t>
            </a:r>
          </a:p>
          <a:p>
            <a:pPr marL="285750" indent="-285750">
              <a:buFont typeface="Arial"/>
              <a:buChar char="•"/>
            </a:pPr>
            <a:endParaRPr lang="en-US" sz="800" dirty="0" smtClean="0">
              <a:latin typeface="Calibri"/>
              <a:cs typeface="Calibri"/>
            </a:endParaRPr>
          </a:p>
          <a:p>
            <a:pPr marL="285750" indent="-285750">
              <a:buFont typeface="Arial"/>
              <a:buChar char="•"/>
            </a:pPr>
            <a:r>
              <a:rPr lang="en-US" sz="1700" dirty="0" smtClean="0">
                <a:latin typeface="Calibri"/>
                <a:cs typeface="Calibri"/>
              </a:rPr>
              <a:t>Compare the IT parameters (temperature, neutral mass density, NmF2, TEC, and etc.) and changes in the parameters (rdTn, rd(rho), and etc) of the two simulations with different high-latitude electric potential models.</a:t>
            </a:r>
          </a:p>
        </p:txBody>
      </p:sp>
      <p:sp>
        <p:nvSpPr>
          <p:cNvPr id="2" name="TextBox 1"/>
          <p:cNvSpPr txBox="1"/>
          <p:nvPr/>
        </p:nvSpPr>
        <p:spPr>
          <a:xfrm>
            <a:off x="990600" y="452735"/>
            <a:ext cx="7315200" cy="461665"/>
          </a:xfrm>
          <a:prstGeom prst="rect">
            <a:avLst/>
          </a:prstGeom>
          <a:noFill/>
        </p:spPr>
        <p:txBody>
          <a:bodyPr wrap="square" rtlCol="0">
            <a:spAutoFit/>
          </a:bodyPr>
          <a:lstStyle/>
          <a:p>
            <a:r>
              <a:rPr lang="en-US" b="1" dirty="0">
                <a:latin typeface="Calibri"/>
                <a:cs typeface="Calibri"/>
              </a:rPr>
              <a:t>Exercise </a:t>
            </a:r>
            <a:r>
              <a:rPr lang="en-US" b="1" dirty="0" smtClean="0">
                <a:latin typeface="Calibri"/>
                <a:cs typeface="Calibri"/>
              </a:rPr>
              <a:t>5: </a:t>
            </a:r>
            <a:r>
              <a:rPr lang="en-US" dirty="0" smtClean="0">
                <a:latin typeface="Calibri"/>
                <a:cs typeface="Calibri"/>
              </a:rPr>
              <a:t>Effects of high latitude drivers on IT system</a:t>
            </a:r>
            <a:endParaRPr lang="en-US" dirty="0">
              <a:latin typeface="Calibri"/>
              <a:cs typeface="Calibri"/>
            </a:endParaRPr>
          </a:p>
        </p:txBody>
      </p:sp>
      <p:pic>
        <p:nvPicPr>
          <p:cNvPr id="5" name="Picture 4"/>
          <p:cNvPicPr>
            <a:picLocks noChangeAspect="1"/>
          </p:cNvPicPr>
          <p:nvPr/>
        </p:nvPicPr>
        <p:blipFill>
          <a:blip r:embed="rId3"/>
          <a:stretch>
            <a:fillRect/>
          </a:stretch>
        </p:blipFill>
        <p:spPr>
          <a:xfrm>
            <a:off x="2133600" y="3505200"/>
            <a:ext cx="4762500" cy="2645833"/>
          </a:xfrm>
          <a:prstGeom prst="rect">
            <a:avLst/>
          </a:prstGeom>
        </p:spPr>
      </p:pic>
    </p:spTree>
    <p:extLst>
      <p:ext uri="{BB962C8B-B14F-4D97-AF65-F5344CB8AC3E}">
        <p14:creationId xmlns:p14="http://schemas.microsoft.com/office/powerpoint/2010/main" val="5338935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29569</TotalTime>
  <Words>942</Words>
  <Application>Microsoft Macintosh PowerPoint</Application>
  <PresentationFormat>On-screen Show (4:3)</PresentationFormat>
  <Paragraphs>69</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Sony Customer</dc:creator>
  <cp:lastModifiedBy>Ja Soon Shim</cp:lastModifiedBy>
  <cp:revision>2055</cp:revision>
  <cp:lastPrinted>2011-12-02T20:03:10Z</cp:lastPrinted>
  <dcterms:created xsi:type="dcterms:W3CDTF">2016-01-16T21:56:07Z</dcterms:created>
  <dcterms:modified xsi:type="dcterms:W3CDTF">2016-06-12T19:29:13Z</dcterms:modified>
</cp:coreProperties>
</file>